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01" r:id="rId3"/>
    <p:sldId id="271" r:id="rId4"/>
    <p:sldId id="275" r:id="rId5"/>
    <p:sldId id="289" r:id="rId6"/>
    <p:sldId id="290" r:id="rId7"/>
    <p:sldId id="281" r:id="rId8"/>
    <p:sldId id="283" r:id="rId9"/>
    <p:sldId id="280" r:id="rId10"/>
    <p:sldId id="284" r:id="rId11"/>
    <p:sldId id="285" r:id="rId12"/>
    <p:sldId id="302" r:id="rId13"/>
    <p:sldId id="286" r:id="rId14"/>
    <p:sldId id="293" r:id="rId15"/>
    <p:sldId id="292" r:id="rId16"/>
    <p:sldId id="303" r:id="rId17"/>
    <p:sldId id="307" r:id="rId18"/>
    <p:sldId id="308" r:id="rId19"/>
    <p:sldId id="305" r:id="rId20"/>
    <p:sldId id="287" r:id="rId21"/>
    <p:sldId id="291" r:id="rId22"/>
    <p:sldId id="306" r:id="rId23"/>
    <p:sldId id="273" r:id="rId2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94660"/>
  </p:normalViewPr>
  <p:slideViewPr>
    <p:cSldViewPr snapToGrid="0">
      <p:cViewPr varScale="1">
        <p:scale>
          <a:sx n="99" d="100"/>
          <a:sy n="99" d="100"/>
        </p:scale>
        <p:origin x="207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9D4B7C9-BD13-263F-7C21-F0E629A16E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4DCB6CFF-2D1D-2005-B23D-0E4EC6D052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6180E7-4EC2-4BCD-AC54-A85F525869EB}" type="datetimeFigureOut">
              <a:rPr lang="it-IT" smtClean="0"/>
              <a:t>10/04/2026</a:t>
            </a:fld>
            <a:endParaRPr lang="it-IT"/>
          </a:p>
        </p:txBody>
      </p:sp>
      <p:sp>
        <p:nvSpPr>
          <p:cNvPr id="4" name="Segnaposto piè di pagina 3">
            <a:extLst>
              <a:ext uri="{FF2B5EF4-FFF2-40B4-BE49-F238E27FC236}">
                <a16:creationId xmlns:a16="http://schemas.microsoft.com/office/drawing/2014/main" id="{6818A8C0-696B-2673-E06C-16FF35A4AB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6D206D97-0505-00F6-219F-5FB0416013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999F61-254F-4269-B389-FD99AA8427E0}" type="slidenum">
              <a:rPr lang="it-IT" smtClean="0"/>
              <a:t>‹N›</a:t>
            </a:fld>
            <a:endParaRPr lang="it-IT"/>
          </a:p>
        </p:txBody>
      </p:sp>
    </p:spTree>
    <p:extLst>
      <p:ext uri="{BB962C8B-B14F-4D97-AF65-F5344CB8AC3E}">
        <p14:creationId xmlns:p14="http://schemas.microsoft.com/office/powerpoint/2010/main" val="10010303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D6464-2E4A-45C5-8F2C-2CF61F584F0F}" type="datetimeFigureOut">
              <a:rPr lang="it-IT" smtClean="0"/>
              <a:t>10/04/2026</a:t>
            </a:fld>
            <a:endParaRPr lang="it-IT"/>
          </a:p>
        </p:txBody>
      </p:sp>
      <p:sp>
        <p:nvSpPr>
          <p:cNvPr id="4" name="Segnaposto immagine diapositiva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59735-F250-4A26-86C5-1065714B67D2}" type="slidenum">
              <a:rPr lang="it-IT" smtClean="0"/>
              <a:t>‹N›</a:t>
            </a:fld>
            <a:endParaRPr lang="it-IT"/>
          </a:p>
        </p:txBody>
      </p:sp>
    </p:spTree>
    <p:extLst>
      <p:ext uri="{BB962C8B-B14F-4D97-AF65-F5344CB8AC3E}">
        <p14:creationId xmlns:p14="http://schemas.microsoft.com/office/powerpoint/2010/main" val="37444726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8B533D-45D2-4327-961A-8D310167099A}" type="datetime1">
              <a:rPr lang="it-IT" smtClean="0"/>
              <a:t>10/04/2026</a:t>
            </a:fld>
            <a:endParaRPr lang="it-IT"/>
          </a:p>
        </p:txBody>
      </p:sp>
      <p:sp>
        <p:nvSpPr>
          <p:cNvPr id="5" name="Footer Placeholder 4"/>
          <p:cNvSpPr>
            <a:spLocks noGrp="1"/>
          </p:cNvSpPr>
          <p:nvPr>
            <p:ph type="ftr" sz="quarter" idx="11"/>
          </p:nvPr>
        </p:nvSpPr>
        <p:spPr/>
        <p:txBody>
          <a:bodyPr/>
          <a:lstStyle/>
          <a:p>
            <a:r>
              <a:rPr lang="it-IT"/>
              <a:t>Rev. 4</a:t>
            </a:r>
          </a:p>
        </p:txBody>
      </p:sp>
      <p:sp>
        <p:nvSpPr>
          <p:cNvPr id="6" name="Slide Number Placeholder 5"/>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397184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C3FEF25-8EF5-41BD-901E-C67D70CB9A25}" type="datetime1">
              <a:rPr lang="it-IT" smtClean="0"/>
              <a:t>10/04/2026</a:t>
            </a:fld>
            <a:endParaRPr lang="it-IT"/>
          </a:p>
        </p:txBody>
      </p:sp>
      <p:sp>
        <p:nvSpPr>
          <p:cNvPr id="5" name="Footer Placeholder 4"/>
          <p:cNvSpPr>
            <a:spLocks noGrp="1"/>
          </p:cNvSpPr>
          <p:nvPr>
            <p:ph type="ftr" sz="quarter" idx="11"/>
          </p:nvPr>
        </p:nvSpPr>
        <p:spPr/>
        <p:txBody>
          <a:bodyPr/>
          <a:lstStyle/>
          <a:p>
            <a:r>
              <a:rPr lang="it-IT"/>
              <a:t>Rev. 4</a:t>
            </a:r>
          </a:p>
        </p:txBody>
      </p:sp>
      <p:sp>
        <p:nvSpPr>
          <p:cNvPr id="6" name="Slide Number Placeholder 5"/>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321590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1AC1592-7668-44C0-B473-04A15556FB93}" type="datetime1">
              <a:rPr lang="it-IT" smtClean="0"/>
              <a:t>10/04/2026</a:t>
            </a:fld>
            <a:endParaRPr lang="it-IT"/>
          </a:p>
        </p:txBody>
      </p:sp>
      <p:sp>
        <p:nvSpPr>
          <p:cNvPr id="5" name="Footer Placeholder 4"/>
          <p:cNvSpPr>
            <a:spLocks noGrp="1"/>
          </p:cNvSpPr>
          <p:nvPr>
            <p:ph type="ftr" sz="quarter" idx="11"/>
          </p:nvPr>
        </p:nvSpPr>
        <p:spPr/>
        <p:txBody>
          <a:bodyPr/>
          <a:lstStyle/>
          <a:p>
            <a:r>
              <a:rPr lang="it-IT"/>
              <a:t>Rev. 4</a:t>
            </a:r>
          </a:p>
        </p:txBody>
      </p:sp>
      <p:sp>
        <p:nvSpPr>
          <p:cNvPr id="6" name="Slide Number Placeholder 5"/>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120480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A7769D6-1D52-4CEC-A3FF-64EEF73C4A69}" type="datetime1">
              <a:rPr lang="it-IT" smtClean="0"/>
              <a:t>10/04/2026</a:t>
            </a:fld>
            <a:endParaRPr lang="it-IT"/>
          </a:p>
        </p:txBody>
      </p:sp>
      <p:sp>
        <p:nvSpPr>
          <p:cNvPr id="5" name="Footer Placeholder 4"/>
          <p:cNvSpPr>
            <a:spLocks noGrp="1"/>
          </p:cNvSpPr>
          <p:nvPr>
            <p:ph type="ftr" sz="quarter" idx="11"/>
          </p:nvPr>
        </p:nvSpPr>
        <p:spPr/>
        <p:txBody>
          <a:bodyPr/>
          <a:lstStyle/>
          <a:p>
            <a:r>
              <a:rPr lang="it-IT"/>
              <a:t>Rev. 4</a:t>
            </a:r>
          </a:p>
        </p:txBody>
      </p:sp>
      <p:sp>
        <p:nvSpPr>
          <p:cNvPr id="6" name="Slide Number Placeholder 5"/>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195877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FCDECC6-C1D5-47AF-A43E-F49C67AA12C3}" type="datetime1">
              <a:rPr lang="it-IT" smtClean="0"/>
              <a:t>10/04/2026</a:t>
            </a:fld>
            <a:endParaRPr lang="it-IT"/>
          </a:p>
        </p:txBody>
      </p:sp>
      <p:sp>
        <p:nvSpPr>
          <p:cNvPr id="5" name="Footer Placeholder 4"/>
          <p:cNvSpPr>
            <a:spLocks noGrp="1"/>
          </p:cNvSpPr>
          <p:nvPr>
            <p:ph type="ftr" sz="quarter" idx="11"/>
          </p:nvPr>
        </p:nvSpPr>
        <p:spPr/>
        <p:txBody>
          <a:bodyPr/>
          <a:lstStyle/>
          <a:p>
            <a:r>
              <a:rPr lang="it-IT"/>
              <a:t>Rev. 4</a:t>
            </a:r>
          </a:p>
        </p:txBody>
      </p:sp>
      <p:sp>
        <p:nvSpPr>
          <p:cNvPr id="6" name="Slide Number Placeholder 5"/>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392552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A27D70F-384C-4D89-B51A-6969FDD5F73A}" type="datetime1">
              <a:rPr lang="it-IT" smtClean="0"/>
              <a:t>10/04/2026</a:t>
            </a:fld>
            <a:endParaRPr lang="it-IT"/>
          </a:p>
        </p:txBody>
      </p:sp>
      <p:sp>
        <p:nvSpPr>
          <p:cNvPr id="6" name="Footer Placeholder 5"/>
          <p:cNvSpPr>
            <a:spLocks noGrp="1"/>
          </p:cNvSpPr>
          <p:nvPr>
            <p:ph type="ftr" sz="quarter" idx="11"/>
          </p:nvPr>
        </p:nvSpPr>
        <p:spPr/>
        <p:txBody>
          <a:bodyPr/>
          <a:lstStyle/>
          <a:p>
            <a:r>
              <a:rPr lang="it-IT"/>
              <a:t>Rev. 4</a:t>
            </a:r>
          </a:p>
        </p:txBody>
      </p:sp>
      <p:sp>
        <p:nvSpPr>
          <p:cNvPr id="7" name="Slide Number Placeholder 6"/>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400406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472381" y="3618442"/>
            <a:ext cx="2901255" cy="53221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3471863" y="3618442"/>
            <a:ext cx="2915543" cy="53221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5A53CF7-DE5F-485F-B727-31C086C558B5}" type="datetime1">
              <a:rPr lang="it-IT" smtClean="0"/>
              <a:t>10/04/2026</a:t>
            </a:fld>
            <a:endParaRPr lang="it-IT"/>
          </a:p>
        </p:txBody>
      </p:sp>
      <p:sp>
        <p:nvSpPr>
          <p:cNvPr id="8" name="Footer Placeholder 7"/>
          <p:cNvSpPr>
            <a:spLocks noGrp="1"/>
          </p:cNvSpPr>
          <p:nvPr>
            <p:ph type="ftr" sz="quarter" idx="11"/>
          </p:nvPr>
        </p:nvSpPr>
        <p:spPr/>
        <p:txBody>
          <a:bodyPr/>
          <a:lstStyle/>
          <a:p>
            <a:r>
              <a:rPr lang="it-IT"/>
              <a:t>Rev. 4</a:t>
            </a:r>
          </a:p>
        </p:txBody>
      </p:sp>
      <p:sp>
        <p:nvSpPr>
          <p:cNvPr id="9" name="Slide Number Placeholder 8"/>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3622123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A5489D4-0FF6-463C-909B-2064F7B15D73}" type="datetime1">
              <a:rPr lang="it-IT" smtClean="0"/>
              <a:t>10/04/2026</a:t>
            </a:fld>
            <a:endParaRPr lang="it-IT"/>
          </a:p>
        </p:txBody>
      </p:sp>
      <p:sp>
        <p:nvSpPr>
          <p:cNvPr id="4" name="Footer Placeholder 3"/>
          <p:cNvSpPr>
            <a:spLocks noGrp="1"/>
          </p:cNvSpPr>
          <p:nvPr>
            <p:ph type="ftr" sz="quarter" idx="11"/>
          </p:nvPr>
        </p:nvSpPr>
        <p:spPr/>
        <p:txBody>
          <a:bodyPr/>
          <a:lstStyle/>
          <a:p>
            <a:r>
              <a:rPr lang="it-IT"/>
              <a:t>Rev. 4</a:t>
            </a:r>
          </a:p>
        </p:txBody>
      </p:sp>
      <p:sp>
        <p:nvSpPr>
          <p:cNvPr id="5" name="Slide Number Placeholder 4"/>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417368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04545-F748-46DE-9A25-4D3F5D9C85C3}" type="datetime1">
              <a:rPr lang="it-IT" smtClean="0"/>
              <a:t>10/04/2026</a:t>
            </a:fld>
            <a:endParaRPr lang="it-IT"/>
          </a:p>
        </p:txBody>
      </p:sp>
      <p:sp>
        <p:nvSpPr>
          <p:cNvPr id="3" name="Footer Placeholder 2"/>
          <p:cNvSpPr>
            <a:spLocks noGrp="1"/>
          </p:cNvSpPr>
          <p:nvPr>
            <p:ph type="ftr" sz="quarter" idx="11"/>
          </p:nvPr>
        </p:nvSpPr>
        <p:spPr/>
        <p:txBody>
          <a:bodyPr/>
          <a:lstStyle/>
          <a:p>
            <a:r>
              <a:rPr lang="it-IT"/>
              <a:t>Rev. 4</a:t>
            </a:r>
          </a:p>
        </p:txBody>
      </p:sp>
      <p:sp>
        <p:nvSpPr>
          <p:cNvPr id="4" name="Slide Number Placeholder 3"/>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129243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9D1277E-F35B-45C6-A2AF-62824E6D0F95}" type="datetime1">
              <a:rPr lang="it-IT" smtClean="0"/>
              <a:t>10/04/2026</a:t>
            </a:fld>
            <a:endParaRPr lang="it-IT"/>
          </a:p>
        </p:txBody>
      </p:sp>
      <p:sp>
        <p:nvSpPr>
          <p:cNvPr id="6" name="Footer Placeholder 5"/>
          <p:cNvSpPr>
            <a:spLocks noGrp="1"/>
          </p:cNvSpPr>
          <p:nvPr>
            <p:ph type="ftr" sz="quarter" idx="11"/>
          </p:nvPr>
        </p:nvSpPr>
        <p:spPr/>
        <p:txBody>
          <a:bodyPr/>
          <a:lstStyle/>
          <a:p>
            <a:r>
              <a:rPr lang="it-IT"/>
              <a:t>Rev. 4</a:t>
            </a:r>
          </a:p>
        </p:txBody>
      </p:sp>
      <p:sp>
        <p:nvSpPr>
          <p:cNvPr id="7" name="Slide Number Placeholder 6"/>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171333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5261473-03EE-4CB2-9330-0F8E60C6789A}" type="datetime1">
              <a:rPr lang="it-IT" smtClean="0"/>
              <a:t>10/04/2026</a:t>
            </a:fld>
            <a:endParaRPr lang="it-IT"/>
          </a:p>
        </p:txBody>
      </p:sp>
      <p:sp>
        <p:nvSpPr>
          <p:cNvPr id="6" name="Footer Placeholder 5"/>
          <p:cNvSpPr>
            <a:spLocks noGrp="1"/>
          </p:cNvSpPr>
          <p:nvPr>
            <p:ph type="ftr" sz="quarter" idx="11"/>
          </p:nvPr>
        </p:nvSpPr>
        <p:spPr/>
        <p:txBody>
          <a:bodyPr/>
          <a:lstStyle/>
          <a:p>
            <a:r>
              <a:rPr lang="it-IT"/>
              <a:t>Rev. 4</a:t>
            </a:r>
          </a:p>
        </p:txBody>
      </p:sp>
      <p:sp>
        <p:nvSpPr>
          <p:cNvPr id="7" name="Slide Number Placeholder 6"/>
          <p:cNvSpPr>
            <a:spLocks noGrp="1"/>
          </p:cNvSpPr>
          <p:nvPr>
            <p:ph type="sldNum" sz="quarter" idx="12"/>
          </p:nvPr>
        </p:nvSpPr>
        <p:spPr/>
        <p:txBody>
          <a:bodyPr/>
          <a:lstStyle/>
          <a:p>
            <a:fld id="{C29B42EB-9613-4C0C-ADFB-B4B95FAEA3CE}" type="slidenum">
              <a:rPr lang="it-IT" smtClean="0"/>
              <a:t>‹N›</a:t>
            </a:fld>
            <a:endParaRPr lang="it-IT"/>
          </a:p>
        </p:txBody>
      </p:sp>
    </p:spTree>
    <p:extLst>
      <p:ext uri="{BB962C8B-B14F-4D97-AF65-F5344CB8AC3E}">
        <p14:creationId xmlns:p14="http://schemas.microsoft.com/office/powerpoint/2010/main" val="784098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tile tx="0" ty="0" sx="10000" sy="1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929E90E3-20F1-40A3-8F79-42E0895376F5}" type="datetime1">
              <a:rPr lang="it-IT" smtClean="0"/>
              <a:t>10/04/2026</a:t>
            </a:fld>
            <a:endParaRPr lang="it-IT"/>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it-IT"/>
              <a:t>Rev. 4</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C29B42EB-9613-4C0C-ADFB-B4B95FAEA3CE}" type="slidenum">
              <a:rPr lang="it-IT" smtClean="0"/>
              <a:t>‹N›</a:t>
            </a:fld>
            <a:endParaRPr lang="it-IT"/>
          </a:p>
        </p:txBody>
      </p:sp>
      <p:pic>
        <p:nvPicPr>
          <p:cNvPr id="8" name="Immagine 7" descr="Immagine che contiene testo, schermata, Elementi grafici, Carattere&#10;&#10;Il contenuto generato dall'IA potrebbe non essere corretto.">
            <a:extLst>
              <a:ext uri="{FF2B5EF4-FFF2-40B4-BE49-F238E27FC236}">
                <a16:creationId xmlns:a16="http://schemas.microsoft.com/office/drawing/2014/main" id="{4A93E02D-E039-4CFD-66E8-B15522306D8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68288"/>
            <a:ext cx="6858000" cy="978924"/>
          </a:xfrm>
          <a:prstGeom prst="rect">
            <a:avLst/>
          </a:prstGeom>
        </p:spPr>
      </p:pic>
    </p:spTree>
    <p:extLst>
      <p:ext uri="{BB962C8B-B14F-4D97-AF65-F5344CB8AC3E}">
        <p14:creationId xmlns:p14="http://schemas.microsoft.com/office/powerpoint/2010/main" val="1967544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www.mectronik.store/product/2d-rpmsupervisor/"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88B2C6-9827-6358-F05A-4082343BB7D4}"/>
              </a:ext>
            </a:extLst>
          </p:cNvPr>
          <p:cNvSpPr>
            <a:spLocks noGrp="1"/>
          </p:cNvSpPr>
          <p:nvPr>
            <p:ph type="ctrTitle"/>
          </p:nvPr>
        </p:nvSpPr>
        <p:spPr>
          <a:xfrm>
            <a:off x="791678" y="5832909"/>
            <a:ext cx="4179094" cy="1326479"/>
          </a:xfrm>
        </p:spPr>
        <p:txBody>
          <a:bodyPr>
            <a:normAutofit/>
          </a:bodyPr>
          <a:lstStyle/>
          <a:p>
            <a:pPr algn="l"/>
            <a:r>
              <a:rPr lang="it-IT" sz="8000" b="1" dirty="0">
                <a:solidFill>
                  <a:schemeClr val="accent1">
                    <a:lumMod val="50000"/>
                  </a:schemeClr>
                </a:solidFill>
                <a:latin typeface="Aharoni" panose="02010803020104030203" pitchFamily="2" charset="-79"/>
                <a:cs typeface="Aharoni" panose="02010803020104030203" pitchFamily="2" charset="-79"/>
              </a:rPr>
              <a:t>DASBK</a:t>
            </a:r>
          </a:p>
        </p:txBody>
      </p:sp>
      <p:sp>
        <p:nvSpPr>
          <p:cNvPr id="3" name="Sottotitolo 2">
            <a:extLst>
              <a:ext uri="{FF2B5EF4-FFF2-40B4-BE49-F238E27FC236}">
                <a16:creationId xmlns:a16="http://schemas.microsoft.com/office/drawing/2014/main" id="{9127CB85-A618-8FA4-4078-AE6B7013140D}"/>
              </a:ext>
            </a:extLst>
          </p:cNvPr>
          <p:cNvSpPr>
            <a:spLocks noGrp="1"/>
          </p:cNvSpPr>
          <p:nvPr>
            <p:ph type="subTitle" idx="1"/>
          </p:nvPr>
        </p:nvSpPr>
        <p:spPr>
          <a:xfrm>
            <a:off x="791678" y="7301946"/>
            <a:ext cx="5274644" cy="837585"/>
          </a:xfrm>
        </p:spPr>
        <p:txBody>
          <a:bodyPr>
            <a:normAutofit/>
          </a:bodyPr>
          <a:lstStyle/>
          <a:p>
            <a:pPr algn="l"/>
            <a:r>
              <a:rPr lang="it-IT" b="1" dirty="0">
                <a:solidFill>
                  <a:schemeClr val="accent1">
                    <a:lumMod val="50000"/>
                  </a:schemeClr>
                </a:solidFill>
                <a:latin typeface="Helvetica" panose="020B0604020202020204" pitchFamily="34" charset="0"/>
                <a:cs typeface="Helvetica" panose="020B0604020202020204" pitchFamily="34" charset="0"/>
              </a:rPr>
              <a:t>Dispositivi ammessi categoria CIV Superbike</a:t>
            </a:r>
          </a:p>
          <a:p>
            <a:pPr algn="l"/>
            <a:r>
              <a:rPr lang="it-IT" b="1" dirty="0">
                <a:solidFill>
                  <a:schemeClr val="accent1">
                    <a:lumMod val="50000"/>
                  </a:schemeClr>
                </a:solidFill>
                <a:latin typeface="Helvetica" panose="020B0604020202020204" pitchFamily="34" charset="0"/>
                <a:cs typeface="Helvetica" panose="020B0604020202020204" pitchFamily="34" charset="0"/>
              </a:rPr>
              <a:t>Rev. 4 – 08/04/2026</a:t>
            </a:r>
          </a:p>
        </p:txBody>
      </p:sp>
      <p:sp>
        <p:nvSpPr>
          <p:cNvPr id="15" name="Sottotitolo 2">
            <a:extLst>
              <a:ext uri="{FF2B5EF4-FFF2-40B4-BE49-F238E27FC236}">
                <a16:creationId xmlns:a16="http://schemas.microsoft.com/office/drawing/2014/main" id="{263809C4-38EA-74CB-D5B7-B58D7CA912FD}"/>
              </a:ext>
            </a:extLst>
          </p:cNvPr>
          <p:cNvSpPr txBox="1">
            <a:spLocks/>
          </p:cNvSpPr>
          <p:nvPr/>
        </p:nvSpPr>
        <p:spPr>
          <a:xfrm>
            <a:off x="791678" y="8282089"/>
            <a:ext cx="5274644" cy="83758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200" b="1" dirty="0">
                <a:solidFill>
                  <a:schemeClr val="accent1">
                    <a:lumMod val="50000"/>
                  </a:schemeClr>
                </a:solidFill>
                <a:latin typeface="Helvetica" panose="020B0604020202020204" pitchFamily="34" charset="0"/>
                <a:cs typeface="Helvetica" panose="020B0604020202020204" pitchFamily="34" charset="0"/>
              </a:rPr>
              <a:t>La Commissione Tecnica FMI si riserva il diritto di modificare il contenuto del presente documento in qualunque momento (anche durante la stagione). In caso di modifiche apportate nel corso della stagione, le variazioni rispetto alla versione precedente del presente documento saranno indicate in rosso. </a:t>
            </a:r>
            <a:endParaRPr lang="it-IT" sz="1600" b="1" dirty="0">
              <a:solidFill>
                <a:schemeClr val="accent1">
                  <a:lumMod val="50000"/>
                </a:schemeClr>
              </a:solidFill>
              <a:latin typeface="Helvetica" panose="020B0604020202020204" pitchFamily="34" charset="0"/>
              <a:cs typeface="Helvetica" panose="020B0604020202020204" pitchFamily="34" charset="0"/>
            </a:endParaRPr>
          </a:p>
        </p:txBody>
      </p:sp>
      <p:pic>
        <p:nvPicPr>
          <p:cNvPr id="4" name="Immagine 3">
            <a:extLst>
              <a:ext uri="{FF2B5EF4-FFF2-40B4-BE49-F238E27FC236}">
                <a16:creationId xmlns:a16="http://schemas.microsoft.com/office/drawing/2014/main" id="{6F324C01-F123-39E9-EA56-C59A18C2BFF3}"/>
              </a:ext>
            </a:extLst>
          </p:cNvPr>
          <p:cNvPicPr>
            <a:picLocks noChangeAspect="1"/>
          </p:cNvPicPr>
          <p:nvPr/>
        </p:nvPicPr>
        <p:blipFill>
          <a:blip r:embed="rId2">
            <a:alphaModFix/>
          </a:blip>
          <a:stretch>
            <a:fillRect/>
          </a:stretch>
        </p:blipFill>
        <p:spPr>
          <a:xfrm>
            <a:off x="0" y="2203107"/>
            <a:ext cx="6858000" cy="3351707"/>
          </a:xfrm>
          <a:prstGeom prst="rect">
            <a:avLst/>
          </a:prstGeom>
        </p:spPr>
      </p:pic>
    </p:spTree>
    <p:extLst>
      <p:ext uri="{BB962C8B-B14F-4D97-AF65-F5344CB8AC3E}">
        <p14:creationId xmlns:p14="http://schemas.microsoft.com/office/powerpoint/2010/main" val="105509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3E7D716D-3C68-4F4E-982E-41ACB6CA8B6E}"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10</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3103402311"/>
              </p:ext>
            </p:extLst>
          </p:nvPr>
        </p:nvGraphicFramePr>
        <p:xfrm>
          <a:off x="387000" y="2556475"/>
          <a:ext cx="6084001" cy="6701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396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Cartuccia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CC308-xxxTRC-xx-R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2184,00 €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396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MG456-310HRWJ-82IR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1495,00 €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MG456-365H2RWL-21IR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1580,00 €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MG456-365HRWL-21IR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1495,00 €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MG456-310H2RWL-76R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1580,00 €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MG456-310HRWL-76R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1495,00 €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MG456-315H2RWJ-37R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1580,00 €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MU456-310H2RWJ-37R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1580,00 €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MU456-310H1RWJ-37R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1520,00 €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084923"/>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MG456-315H2RWJ-80IR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1580,00 €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345345"/>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MG456-315HRWJ-80IR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1495,00 €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624079"/>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MG456-315H2RWJ-58R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1580,00 €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7674217"/>
                  </a:ext>
                </a:extLst>
              </a:tr>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MG456-315HRWJ-58R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1580,00 €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5336674"/>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Sospensioni approvate CIV Superbike</a:t>
            </a:r>
          </a:p>
        </p:txBody>
      </p:sp>
      <p:pic>
        <p:nvPicPr>
          <p:cNvPr id="7" name="Immagine 6" descr="Immagine che contiene testo, logo, Elementi grafici, Carattere&#10;&#10;Il contenuto generato dall'IA potrebbe non essere corretto.">
            <a:extLst>
              <a:ext uri="{FF2B5EF4-FFF2-40B4-BE49-F238E27FC236}">
                <a16:creationId xmlns:a16="http://schemas.microsoft.com/office/drawing/2014/main" id="{35C9E46C-142F-9834-B118-0E1978D248C2}"/>
              </a:ext>
            </a:extLst>
          </p:cNvPr>
          <p:cNvPicPr>
            <a:picLocks noChangeAspect="1"/>
          </p:cNvPicPr>
          <p:nvPr/>
        </p:nvPicPr>
        <p:blipFill>
          <a:blip r:embed="rId2">
            <a:extLst>
              <a:ext uri="{28A0092B-C50C-407E-A947-70E740481C1C}">
                <a14:useLocalDpi xmlns:a14="http://schemas.microsoft.com/office/drawing/2010/main" val="0"/>
              </a:ext>
            </a:extLst>
          </a:blip>
          <a:srcRect l="22963" t="32970" r="22778" b="33108"/>
          <a:stretch>
            <a:fillRect/>
          </a:stretch>
        </p:blipFill>
        <p:spPr>
          <a:xfrm>
            <a:off x="2489502" y="2633478"/>
            <a:ext cx="1878996" cy="792000"/>
          </a:xfrm>
          <a:prstGeom prst="rect">
            <a:avLst/>
          </a:prstGeom>
        </p:spPr>
      </p:pic>
    </p:spTree>
    <p:extLst>
      <p:ext uri="{BB962C8B-B14F-4D97-AF65-F5344CB8AC3E}">
        <p14:creationId xmlns:p14="http://schemas.microsoft.com/office/powerpoint/2010/main" val="119664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200CEA8E-9EEA-47A1-A023-5FFA1F256DA6}"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11</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468940129"/>
              </p:ext>
            </p:extLst>
          </p:nvPr>
        </p:nvGraphicFramePr>
        <p:xfrm>
          <a:off x="387000" y="2402469"/>
          <a:ext cx="6084001" cy="2340000"/>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468000">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468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M7RS GENESI</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AS71xxxxxx (Ant.)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719,00 €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46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M7RS GENESI</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AS72xxxxxx (Post.)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1179,00 €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5266506"/>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Cerchi approvati CIV Superbike</a:t>
            </a:r>
          </a:p>
        </p:txBody>
      </p:sp>
      <p:pic>
        <p:nvPicPr>
          <p:cNvPr id="7" name="Immagine 6" descr="Immagine che contiene Elementi grafici, Carattere, logo, grafica&#10;&#10;Il contenuto generato dall'IA potrebbe non essere corretto.">
            <a:extLst>
              <a:ext uri="{FF2B5EF4-FFF2-40B4-BE49-F238E27FC236}">
                <a16:creationId xmlns:a16="http://schemas.microsoft.com/office/drawing/2014/main" id="{163FFA5B-28AB-5BD6-9992-0D1CC89C87BA}"/>
              </a:ext>
            </a:extLst>
          </p:cNvPr>
          <p:cNvPicPr>
            <a:picLocks noChangeAspect="1"/>
          </p:cNvPicPr>
          <p:nvPr/>
        </p:nvPicPr>
        <p:blipFill>
          <a:blip r:embed="rId2"/>
          <a:stretch>
            <a:fillRect/>
          </a:stretch>
        </p:blipFill>
        <p:spPr>
          <a:xfrm>
            <a:off x="3426493" y="2519224"/>
            <a:ext cx="2931426" cy="684000"/>
          </a:xfrm>
          <a:prstGeom prst="rect">
            <a:avLst/>
          </a:prstGeom>
        </p:spPr>
      </p:pic>
      <p:pic>
        <p:nvPicPr>
          <p:cNvPr id="8" name="Immagine 7" descr="Immagine che contiene Carattere, Elementi grafici, logo, grafica&#10;&#10;Il contenuto generato dall'IA potrebbe non essere corretto.">
            <a:extLst>
              <a:ext uri="{FF2B5EF4-FFF2-40B4-BE49-F238E27FC236}">
                <a16:creationId xmlns:a16="http://schemas.microsoft.com/office/drawing/2014/main" id="{08979524-7632-E246-65CA-46DFFC627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19" y="2537224"/>
            <a:ext cx="2692989" cy="648000"/>
          </a:xfrm>
          <a:prstGeom prst="rect">
            <a:avLst/>
          </a:prstGeom>
        </p:spPr>
      </p:pic>
      <p:graphicFrame>
        <p:nvGraphicFramePr>
          <p:cNvPr id="9" name="Tabella 8">
            <a:extLst>
              <a:ext uri="{FF2B5EF4-FFF2-40B4-BE49-F238E27FC236}">
                <a16:creationId xmlns:a16="http://schemas.microsoft.com/office/drawing/2014/main" id="{1165580C-903B-34E8-8E3E-37FE4383CBFA}"/>
              </a:ext>
            </a:extLst>
          </p:cNvPr>
          <p:cNvGraphicFramePr>
            <a:graphicFrameLocks noGrp="1"/>
          </p:cNvGraphicFramePr>
          <p:nvPr>
            <p:extLst>
              <p:ext uri="{D42A27DB-BD31-4B8C-83A1-F6EECF244321}">
                <p14:modId xmlns:p14="http://schemas.microsoft.com/office/powerpoint/2010/main" val="264404563"/>
              </p:ext>
            </p:extLst>
          </p:nvPr>
        </p:nvGraphicFramePr>
        <p:xfrm>
          <a:off x="384492" y="4785878"/>
          <a:ext cx="6084001" cy="2340000"/>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468000">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468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Ruota Fucinata Anteriore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36318389048</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900,00 €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468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Ruota Fucinata Posteriore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36318389049</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970,00 €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5413492"/>
                  </a:ext>
                </a:extLst>
              </a:tr>
            </a:tbl>
          </a:graphicData>
        </a:graphic>
      </p:graphicFrame>
      <p:pic>
        <p:nvPicPr>
          <p:cNvPr id="10" name="Immagine 9">
            <a:extLst>
              <a:ext uri="{FF2B5EF4-FFF2-40B4-BE49-F238E27FC236}">
                <a16:creationId xmlns:a16="http://schemas.microsoft.com/office/drawing/2014/main" id="{2AC359D2-44F2-9923-B74E-0656D43CC627}"/>
              </a:ext>
            </a:extLst>
          </p:cNvPr>
          <p:cNvPicPr>
            <a:picLocks noChangeAspect="1"/>
          </p:cNvPicPr>
          <p:nvPr/>
        </p:nvPicPr>
        <p:blipFill>
          <a:blip r:embed="rId4"/>
          <a:stretch>
            <a:fillRect/>
          </a:stretch>
        </p:blipFill>
        <p:spPr>
          <a:xfrm>
            <a:off x="2014538" y="4919184"/>
            <a:ext cx="3164720" cy="674975"/>
          </a:xfrm>
          <a:prstGeom prst="rect">
            <a:avLst/>
          </a:prstGeom>
        </p:spPr>
      </p:pic>
      <p:graphicFrame>
        <p:nvGraphicFramePr>
          <p:cNvPr id="13" name="Tabella 12">
            <a:extLst>
              <a:ext uri="{FF2B5EF4-FFF2-40B4-BE49-F238E27FC236}">
                <a16:creationId xmlns:a16="http://schemas.microsoft.com/office/drawing/2014/main" id="{36731B1B-9065-C781-A12F-42756D194F54}"/>
              </a:ext>
            </a:extLst>
          </p:cNvPr>
          <p:cNvGraphicFramePr>
            <a:graphicFrameLocks noGrp="1"/>
          </p:cNvGraphicFramePr>
          <p:nvPr>
            <p:extLst>
              <p:ext uri="{D42A27DB-BD31-4B8C-83A1-F6EECF244321}">
                <p14:modId xmlns:p14="http://schemas.microsoft.com/office/powerpoint/2010/main" val="2008818089"/>
              </p:ext>
            </p:extLst>
          </p:nvPr>
        </p:nvGraphicFramePr>
        <p:xfrm>
          <a:off x="384492" y="7191716"/>
          <a:ext cx="6084001" cy="1994432"/>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468000">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468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PVM Ducati V4 8W VR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pl-PL" sz="1200" b="1" kern="1200" dirty="0">
                          <a:solidFill>
                            <a:schemeClr val="tx1"/>
                          </a:solidFill>
                          <a:latin typeface="Helvetica" panose="020B0604020202020204" pitchFamily="34" charset="0"/>
                          <a:ea typeface="+mn-ea"/>
                          <a:cs typeface="Helvetica" panose="020B0604020202020204" pitchFamily="34" charset="0"/>
                        </a:rPr>
                        <a:t>Ducati_Panigale</a:t>
                      </a:r>
                    </a:p>
                    <a:p>
                      <a:pPr marL="0" algn="ctr" defTabSz="685800" rtl="0" eaLnBrk="1" latinLnBrk="0" hangingPunct="1"/>
                      <a:r>
                        <a:rPr lang="pl-PL" sz="1200" b="1" kern="1200" dirty="0">
                          <a:solidFill>
                            <a:schemeClr val="tx1"/>
                          </a:solidFill>
                          <a:latin typeface="Helvetica" panose="020B0604020202020204" pitchFamily="34" charset="0"/>
                          <a:ea typeface="+mn-ea"/>
                          <a:cs typeface="Helvetica" panose="020B0604020202020204" pitchFamily="34" charset="0"/>
                        </a:rPr>
                        <a:t>V4_8W_OEM_3,5x17_K5_Baugruppe</a:t>
                      </a:r>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1900,00 €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5413492"/>
                  </a:ext>
                </a:extLst>
              </a:tr>
            </a:tbl>
          </a:graphicData>
        </a:graphic>
      </p:graphicFrame>
      <p:pic>
        <p:nvPicPr>
          <p:cNvPr id="14" name="Immagine 13">
            <a:extLst>
              <a:ext uri="{FF2B5EF4-FFF2-40B4-BE49-F238E27FC236}">
                <a16:creationId xmlns:a16="http://schemas.microsoft.com/office/drawing/2014/main" id="{2EEEFC84-96A2-79A8-7433-5EE86CFF3E26}"/>
              </a:ext>
            </a:extLst>
          </p:cNvPr>
          <p:cNvPicPr>
            <a:picLocks noChangeAspect="1"/>
          </p:cNvPicPr>
          <p:nvPr/>
        </p:nvPicPr>
        <p:blipFill>
          <a:blip r:embed="rId5"/>
          <a:srcRect l="16988" t="33099" r="9915" b="32932"/>
          <a:stretch>
            <a:fillRect/>
          </a:stretch>
        </p:blipFill>
        <p:spPr>
          <a:xfrm>
            <a:off x="1870191" y="7285896"/>
            <a:ext cx="3117621" cy="621456"/>
          </a:xfrm>
          <a:prstGeom prst="rect">
            <a:avLst/>
          </a:prstGeom>
        </p:spPr>
      </p:pic>
    </p:spTree>
    <p:extLst>
      <p:ext uri="{BB962C8B-B14F-4D97-AF65-F5344CB8AC3E}">
        <p14:creationId xmlns:p14="http://schemas.microsoft.com/office/powerpoint/2010/main" val="1548950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418ED3B8-8992-48B6-97C2-798BB8951D16}"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12</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2326604450"/>
              </p:ext>
            </p:extLst>
          </p:nvPr>
        </p:nvGraphicFramePr>
        <p:xfrm>
          <a:off x="384490" y="2351363"/>
          <a:ext cx="6084001" cy="1925852"/>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468000">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468000">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Coppia cerchi ruota in alluminio forgiato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963.8.025x.xx (96380253AA-AB-AC)</a:t>
                      </a:r>
                      <a:br>
                        <a:rPr lang="it-IT" sz="1050" b="1" kern="1200" dirty="0">
                          <a:solidFill>
                            <a:schemeClr val="tx1"/>
                          </a:solidFill>
                          <a:latin typeface="Helvetica" panose="020B0604020202020204" pitchFamily="34" charset="0"/>
                          <a:ea typeface="+mn-ea"/>
                          <a:cs typeface="Helvetica" panose="020B0604020202020204" pitchFamily="34" charset="0"/>
                        </a:rPr>
                      </a:br>
                      <a:r>
                        <a:rPr lang="it-IT" sz="1050" b="1" kern="1200" dirty="0">
                          <a:solidFill>
                            <a:schemeClr val="tx1"/>
                          </a:solidFill>
                          <a:latin typeface="Helvetica" panose="020B0604020202020204" pitchFamily="34" charset="0"/>
                          <a:ea typeface="+mn-ea"/>
                          <a:cs typeface="Helvetica" panose="020B0604020202020204" pitchFamily="34" charset="0"/>
                        </a:rPr>
                        <a:t>Anteriore: 5012294X.XX</a:t>
                      </a:r>
                    </a:p>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Posteriore: 5022254X.XX</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1336,73 €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Cerchi approvati CIV Superbike</a:t>
            </a:r>
          </a:p>
        </p:txBody>
      </p:sp>
      <p:graphicFrame>
        <p:nvGraphicFramePr>
          <p:cNvPr id="9" name="Tabella 8">
            <a:extLst>
              <a:ext uri="{FF2B5EF4-FFF2-40B4-BE49-F238E27FC236}">
                <a16:creationId xmlns:a16="http://schemas.microsoft.com/office/drawing/2014/main" id="{1165580C-903B-34E8-8E3E-37FE4383CBFA}"/>
              </a:ext>
            </a:extLst>
          </p:cNvPr>
          <p:cNvGraphicFramePr>
            <a:graphicFrameLocks noGrp="1"/>
          </p:cNvGraphicFramePr>
          <p:nvPr>
            <p:extLst>
              <p:ext uri="{D42A27DB-BD31-4B8C-83A1-F6EECF244321}">
                <p14:modId xmlns:p14="http://schemas.microsoft.com/office/powerpoint/2010/main" val="1283979694"/>
              </p:ext>
            </p:extLst>
          </p:nvPr>
        </p:nvGraphicFramePr>
        <p:xfrm>
          <a:off x="384489" y="4312214"/>
          <a:ext cx="6084001" cy="2340000"/>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468000">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468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Piega-R Ant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 R1xxx3507</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666,00 €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5413492"/>
                  </a:ext>
                </a:extLst>
              </a:tr>
              <a:tr h="46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Piega-R Post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R4xxx6007</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940,00 €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3429988"/>
                  </a:ext>
                </a:extLst>
              </a:tr>
            </a:tbl>
          </a:graphicData>
        </a:graphic>
      </p:graphicFrame>
      <p:pic>
        <p:nvPicPr>
          <p:cNvPr id="1026" name="Picture 2" descr="OZ racing Logo PNG Transparent &amp; SVG Vector - Freebie Supply">
            <a:extLst>
              <a:ext uri="{FF2B5EF4-FFF2-40B4-BE49-F238E27FC236}">
                <a16:creationId xmlns:a16="http://schemas.microsoft.com/office/drawing/2014/main" id="{46F6A13C-3732-8B48-BC2B-C6B5DD5F37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064" b="30947"/>
          <a:stretch>
            <a:fillRect/>
          </a:stretch>
        </p:blipFill>
        <p:spPr bwMode="auto">
          <a:xfrm>
            <a:off x="2223810" y="4370379"/>
            <a:ext cx="2405364" cy="841624"/>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descr="Immagine che contiene Carattere, Elementi grafici, testo, logo&#10;&#10;Il contenuto generato dall'IA potrebbe non essere corretto.">
            <a:extLst>
              <a:ext uri="{FF2B5EF4-FFF2-40B4-BE49-F238E27FC236}">
                <a16:creationId xmlns:a16="http://schemas.microsoft.com/office/drawing/2014/main" id="{D71F3486-B584-CF71-B588-FF18E8D56CB9}"/>
              </a:ext>
            </a:extLst>
          </p:cNvPr>
          <p:cNvPicPr>
            <a:picLocks noChangeAspect="1"/>
          </p:cNvPicPr>
          <p:nvPr/>
        </p:nvPicPr>
        <p:blipFill>
          <a:blip r:embed="rId3"/>
          <a:srcRect t="27968" b="26212"/>
          <a:stretch>
            <a:fillRect/>
          </a:stretch>
        </p:blipFill>
        <p:spPr>
          <a:xfrm>
            <a:off x="1983383" y="2459259"/>
            <a:ext cx="2886218" cy="744990"/>
          </a:xfrm>
          <a:prstGeom prst="rect">
            <a:avLst/>
          </a:prstGeom>
        </p:spPr>
      </p:pic>
    </p:spTree>
    <p:extLst>
      <p:ext uri="{BB962C8B-B14F-4D97-AF65-F5344CB8AC3E}">
        <p14:creationId xmlns:p14="http://schemas.microsoft.com/office/powerpoint/2010/main" val="38185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03F7203F-17BA-4EB7-BC78-811406EB4554}"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13</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2019452796"/>
              </p:ext>
            </p:extLst>
          </p:nvPr>
        </p:nvGraphicFramePr>
        <p:xfrm>
          <a:off x="387000" y="2556475"/>
          <a:ext cx="6084001" cy="587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marL="0" algn="ctr" defTabSz="685800" rtl="0" eaLnBrk="1" latinLnBrk="0" hangingPunct="1"/>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EPR101L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EPR101L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EPR146L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EPR146L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EPR146R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EPR146R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EPR149L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EPR149L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EPR149R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EPR149R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EPR158R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EPR158R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540000">
                <a:tc>
                  <a:txBody>
                    <a:bodyPr/>
                    <a:lstStyle/>
                    <a:p>
                      <a:pPr marL="0" algn="ctr" defTabSz="685800" rtl="0" eaLnBrk="1" latinLnBrk="0" hangingPunct="1"/>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PR021.25L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PR021.25L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PR022.20L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PR022.20L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Dischi approvati CIV Superbike</a:t>
            </a:r>
          </a:p>
        </p:txBody>
      </p:sp>
      <p:pic>
        <p:nvPicPr>
          <p:cNvPr id="10" name="Immagine 9" descr="Immagine che contiene testo, Carattere, Elementi grafici, grafica&#10;&#10;Il contenuto generato dall'IA potrebbe non essere corretto.">
            <a:extLst>
              <a:ext uri="{FF2B5EF4-FFF2-40B4-BE49-F238E27FC236}">
                <a16:creationId xmlns:a16="http://schemas.microsoft.com/office/drawing/2014/main" id="{9765864E-ADB6-B405-FECF-E37AEFED5EE2}"/>
              </a:ext>
            </a:extLst>
          </p:cNvPr>
          <p:cNvPicPr>
            <a:picLocks noChangeAspect="1"/>
          </p:cNvPicPr>
          <p:nvPr/>
        </p:nvPicPr>
        <p:blipFill>
          <a:blip r:embed="rId2"/>
          <a:stretch>
            <a:fillRect/>
          </a:stretch>
        </p:blipFill>
        <p:spPr>
          <a:xfrm>
            <a:off x="1563544" y="2679381"/>
            <a:ext cx="3730911" cy="684000"/>
          </a:xfrm>
          <a:prstGeom prst="rect">
            <a:avLst/>
          </a:prstGeom>
        </p:spPr>
      </p:pic>
    </p:spTree>
    <p:extLst>
      <p:ext uri="{BB962C8B-B14F-4D97-AF65-F5344CB8AC3E}">
        <p14:creationId xmlns:p14="http://schemas.microsoft.com/office/powerpoint/2010/main" val="94751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722C5092-1BC5-4D58-8D5F-87F6E1D023EE}"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14</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3154613287"/>
              </p:ext>
            </p:extLst>
          </p:nvPr>
        </p:nvGraphicFramePr>
        <p:xfrm>
          <a:off x="387000" y="2556475"/>
          <a:ext cx="6084001" cy="587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PR022.20R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PR022.20R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EPR156L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EPR156L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EPR156R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EPR156R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PR053.25L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PR053.25L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PR053.25R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PR053.25R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WF7539</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WF7539</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115,60 €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540000">
                <a:tc>
                  <a:txBody>
                    <a:bodyPr/>
                    <a:lstStyle/>
                    <a:p>
                      <a:pPr marL="0" algn="ctr" defTabSz="685800" rtl="0" eaLnBrk="1" latinLnBrk="0" hangingPunct="1"/>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EPR047R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EPR047R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399,90 €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HO22RID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HO22RID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accent1">
                              <a:lumMod val="50000"/>
                            </a:schemeClr>
                          </a:solidFill>
                          <a:latin typeface="Helvetica" panose="020B0604020202020204" pitchFamily="34" charset="0"/>
                          <a:ea typeface="+mn-ea"/>
                          <a:cs typeface="Helvetica" panose="020B0604020202020204" pitchFamily="34" charset="0"/>
                        </a:rPr>
                        <a:t>115,60 €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Dischi approvati CIV Superbike</a:t>
            </a:r>
          </a:p>
        </p:txBody>
      </p:sp>
      <p:pic>
        <p:nvPicPr>
          <p:cNvPr id="10" name="Immagine 9" descr="Immagine che contiene testo, Carattere, Elementi grafici, grafica&#10;&#10;Il contenuto generato dall'IA potrebbe non essere corretto.">
            <a:extLst>
              <a:ext uri="{FF2B5EF4-FFF2-40B4-BE49-F238E27FC236}">
                <a16:creationId xmlns:a16="http://schemas.microsoft.com/office/drawing/2014/main" id="{9765864E-ADB6-B405-FECF-E37AEFED5EE2}"/>
              </a:ext>
            </a:extLst>
          </p:cNvPr>
          <p:cNvPicPr>
            <a:picLocks noChangeAspect="1"/>
          </p:cNvPicPr>
          <p:nvPr/>
        </p:nvPicPr>
        <p:blipFill>
          <a:blip r:embed="rId2"/>
          <a:stretch>
            <a:fillRect/>
          </a:stretch>
        </p:blipFill>
        <p:spPr>
          <a:xfrm>
            <a:off x="1563544" y="2679381"/>
            <a:ext cx="3730911" cy="684000"/>
          </a:xfrm>
          <a:prstGeom prst="rect">
            <a:avLst/>
          </a:prstGeom>
        </p:spPr>
      </p:pic>
    </p:spTree>
    <p:extLst>
      <p:ext uri="{BB962C8B-B14F-4D97-AF65-F5344CB8AC3E}">
        <p14:creationId xmlns:p14="http://schemas.microsoft.com/office/powerpoint/2010/main" val="390878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2F09B66D-A6F0-49C9-85C7-5C5CE4FEC39F}"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15</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2218210693"/>
              </p:ext>
            </p:extLst>
          </p:nvPr>
        </p:nvGraphicFramePr>
        <p:xfrm>
          <a:off x="387000" y="2132965"/>
          <a:ext cx="6084001" cy="7169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468000">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Disco freno posteriore flottante per Panigale V4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D08PE.25.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468000">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Disco freno anteriore sinistro per Panigale V4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D08E.L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468000">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Disco freno anteriore destro per Panigale V4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D08E.R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468000">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Disco freno anteriore sinistro per Aprilia RSV4 1100 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A06E.L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468000">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Disco freno anteriore destro per Aprilia RSV4 1100 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A06E.R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468000">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Disco freno anteriore sinistro per Yamaha YZF-R1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Y05E.L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468000">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Disco freno anteriore destro per Yamaha YZF-R1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Y05E.R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468000">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Disco freno anteriore sinistro per Yamaha YZF-R1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Y05E.30.L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r h="468000">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Disco freno anteriore destro per Yamaha YZF-R1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Y05E.30.R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9569911"/>
                  </a:ext>
                </a:extLst>
              </a:tr>
              <a:tr h="46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050" b="1" kern="1200" dirty="0">
                          <a:solidFill>
                            <a:schemeClr val="tx1"/>
                          </a:solidFill>
                          <a:latin typeface="Helvetica" panose="020B0604020202020204" pitchFamily="34" charset="0"/>
                          <a:ea typeface="+mn-ea"/>
                          <a:cs typeface="Helvetica" panose="020B0604020202020204" pitchFamily="34" charset="0"/>
                        </a:rPr>
                        <a:t>Disco </a:t>
                      </a:r>
                      <a:r>
                        <a:rPr lang="it-IT" sz="1050" b="1" kern="1200">
                          <a:solidFill>
                            <a:schemeClr val="tx1"/>
                          </a:solidFill>
                          <a:latin typeface="Helvetica" panose="020B0604020202020204" pitchFamily="34" charset="0"/>
                          <a:ea typeface="+mn-ea"/>
                          <a:cs typeface="Helvetica" panose="020B0604020202020204" pitchFamily="34" charset="0"/>
                        </a:rPr>
                        <a:t>freno anteriore sinistro per </a:t>
                      </a:r>
                      <a:r>
                        <a:rPr lang="it-IT" sz="1050" b="1" kern="1200" dirty="0">
                          <a:solidFill>
                            <a:schemeClr val="tx1"/>
                          </a:solidFill>
                          <a:latin typeface="Helvetica" panose="020B0604020202020204" pitchFamily="34" charset="0"/>
                          <a:ea typeface="+mn-ea"/>
                          <a:cs typeface="Helvetica" panose="020B0604020202020204" pitchFamily="34" charset="0"/>
                        </a:rPr>
                        <a:t>Honda CBR 1000 RR-R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H05E.L</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446130"/>
                  </a:ext>
                </a:extLst>
              </a:tr>
              <a:tr h="46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050" b="1" kern="1200" dirty="0">
                          <a:solidFill>
                            <a:schemeClr val="tx1"/>
                          </a:solidFill>
                          <a:latin typeface="Helvetica" panose="020B0604020202020204" pitchFamily="34" charset="0"/>
                          <a:ea typeface="+mn-ea"/>
                          <a:cs typeface="Helvetica" panose="020B0604020202020204" pitchFamily="34" charset="0"/>
                        </a:rPr>
                        <a:t>Disco freno anteriore destro per Honda CBR 1000 RR-R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050" b="1" kern="1200" dirty="0">
                          <a:solidFill>
                            <a:schemeClr val="tx1"/>
                          </a:solidFill>
                          <a:latin typeface="Helvetica" panose="020B0604020202020204" pitchFamily="34" charset="0"/>
                          <a:ea typeface="+mn-ea"/>
                          <a:cs typeface="Helvetica" panose="020B0604020202020204" pitchFamily="34" charset="0"/>
                        </a:rPr>
                        <a:t>H05E.R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6129892"/>
                  </a:ext>
                </a:extLst>
              </a:tr>
              <a:tr h="468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050" b="1" kern="1200" dirty="0">
                          <a:solidFill>
                            <a:schemeClr val="tx1"/>
                          </a:solidFill>
                          <a:latin typeface="Helvetica" panose="020B0604020202020204" pitchFamily="34" charset="0"/>
                          <a:ea typeface="+mn-ea"/>
                          <a:cs typeface="Helvetica" panose="020B0604020202020204" pitchFamily="34" charset="0"/>
                        </a:rPr>
                        <a:t>Disco freno posteriore flottante per Honda CBR 1000 RR-R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050" b="1" kern="1200" dirty="0">
                          <a:solidFill>
                            <a:schemeClr val="tx1"/>
                          </a:solidFill>
                          <a:latin typeface="Helvetica" panose="020B0604020202020204" pitchFamily="34" charset="0"/>
                          <a:ea typeface="+mn-ea"/>
                          <a:cs typeface="Helvetica" panose="020B0604020202020204" pitchFamily="34" charset="0"/>
                        </a:rPr>
                        <a:t>H05PE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050" b="1" kern="1200" dirty="0">
                          <a:solidFill>
                            <a:schemeClr val="tx1"/>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221179"/>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495687"/>
            <a:ext cx="5915024" cy="643920"/>
          </a:xfrm>
          <a:prstGeom prst="rect">
            <a:avLst/>
          </a:prstGeom>
        </p:spPr>
        <p:txBody>
          <a:bodyPr anchor="b">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Dischi approvati CIV Superbike</a:t>
            </a:r>
          </a:p>
        </p:txBody>
      </p:sp>
      <p:pic>
        <p:nvPicPr>
          <p:cNvPr id="10" name="Immagine 9" descr="Immagine che contiene nero, oscurità&#10;&#10;Il contenuto generato dall'IA potrebbe non essere corretto.">
            <a:extLst>
              <a:ext uri="{FF2B5EF4-FFF2-40B4-BE49-F238E27FC236}">
                <a16:creationId xmlns:a16="http://schemas.microsoft.com/office/drawing/2014/main" id="{799AAA0D-7E9D-7C9B-5562-9658CC489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121" y="2142591"/>
            <a:ext cx="1597758" cy="900000"/>
          </a:xfrm>
          <a:prstGeom prst="rect">
            <a:avLst/>
          </a:prstGeom>
        </p:spPr>
      </p:pic>
    </p:spTree>
    <p:extLst>
      <p:ext uri="{BB962C8B-B14F-4D97-AF65-F5344CB8AC3E}">
        <p14:creationId xmlns:p14="http://schemas.microsoft.com/office/powerpoint/2010/main" val="323714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2F09B66D-A6F0-49C9-85C7-5C5CE4FEC39F}"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16</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141884422"/>
              </p:ext>
            </p:extLst>
          </p:nvPr>
        </p:nvGraphicFramePr>
        <p:xfrm>
          <a:off x="387000" y="2350000"/>
          <a:ext cx="6084001" cy="209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Disco freno anteriore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DF5370EFC</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215,00 €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Dischi approvati CIV Superbike</a:t>
            </a:r>
          </a:p>
        </p:txBody>
      </p:sp>
      <p:pic>
        <p:nvPicPr>
          <p:cNvPr id="9" name="Immagine 8">
            <a:extLst>
              <a:ext uri="{FF2B5EF4-FFF2-40B4-BE49-F238E27FC236}">
                <a16:creationId xmlns:a16="http://schemas.microsoft.com/office/drawing/2014/main" id="{8AAACFD2-81DA-B613-D98F-63F2D7C54730}"/>
              </a:ext>
            </a:extLst>
          </p:cNvPr>
          <p:cNvPicPr>
            <a:picLocks noChangeAspect="1"/>
          </p:cNvPicPr>
          <p:nvPr/>
        </p:nvPicPr>
        <p:blipFill>
          <a:blip r:embed="rId2">
            <a:extLst>
              <a:ext uri="{28A0092B-C50C-407E-A947-70E740481C1C}">
                <a14:useLocalDpi xmlns:a14="http://schemas.microsoft.com/office/drawing/2010/main" val="0"/>
              </a:ext>
            </a:extLst>
          </a:blip>
          <a:srcRect l="4376" t="42184" r="4376" b="38351"/>
          <a:stretch>
            <a:fillRect/>
          </a:stretch>
        </p:blipFill>
        <p:spPr>
          <a:xfrm>
            <a:off x="1495348" y="2420819"/>
            <a:ext cx="3867303" cy="824985"/>
          </a:xfrm>
          <a:prstGeom prst="rect">
            <a:avLst/>
          </a:prstGeom>
        </p:spPr>
      </p:pic>
      <p:graphicFrame>
        <p:nvGraphicFramePr>
          <p:cNvPr id="11" name="Tabella 10">
            <a:extLst>
              <a:ext uri="{FF2B5EF4-FFF2-40B4-BE49-F238E27FC236}">
                <a16:creationId xmlns:a16="http://schemas.microsoft.com/office/drawing/2014/main" id="{71820F1E-837B-B76C-F120-581DE3D0C2ED}"/>
              </a:ext>
            </a:extLst>
          </p:cNvPr>
          <p:cNvGraphicFramePr>
            <a:graphicFrameLocks noGrp="1"/>
          </p:cNvGraphicFramePr>
          <p:nvPr>
            <p:extLst>
              <p:ext uri="{D42A27DB-BD31-4B8C-83A1-F6EECF244321}">
                <p14:modId xmlns:p14="http://schemas.microsoft.com/office/powerpoint/2010/main" val="3300246646"/>
              </p:ext>
            </p:extLst>
          </p:nvPr>
        </p:nvGraphicFramePr>
        <p:xfrm>
          <a:off x="387000" y="4488430"/>
          <a:ext cx="6084001" cy="2171482"/>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617741">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Disco Racing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FDR63RDU1L/1R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350,00 €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3535582"/>
                  </a:ext>
                </a:extLst>
              </a:tr>
            </a:tbl>
          </a:graphicData>
        </a:graphic>
      </p:graphicFrame>
      <p:pic>
        <p:nvPicPr>
          <p:cNvPr id="13" name="Immagine 12">
            <a:extLst>
              <a:ext uri="{FF2B5EF4-FFF2-40B4-BE49-F238E27FC236}">
                <a16:creationId xmlns:a16="http://schemas.microsoft.com/office/drawing/2014/main" id="{4B8620EF-EBC7-CE89-C5BF-508490B5D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4566644"/>
            <a:ext cx="3810000" cy="781050"/>
          </a:xfrm>
          <a:prstGeom prst="rect">
            <a:avLst/>
          </a:prstGeom>
        </p:spPr>
      </p:pic>
      <p:graphicFrame>
        <p:nvGraphicFramePr>
          <p:cNvPr id="14" name="Tabella 13">
            <a:extLst>
              <a:ext uri="{FF2B5EF4-FFF2-40B4-BE49-F238E27FC236}">
                <a16:creationId xmlns:a16="http://schemas.microsoft.com/office/drawing/2014/main" id="{E8771CB8-9ABE-CE24-D461-C42A622B2E81}"/>
              </a:ext>
            </a:extLst>
          </p:cNvPr>
          <p:cNvGraphicFramePr>
            <a:graphicFrameLocks noGrp="1"/>
          </p:cNvGraphicFramePr>
          <p:nvPr>
            <p:extLst>
              <p:ext uri="{D42A27DB-BD31-4B8C-83A1-F6EECF244321}">
                <p14:modId xmlns:p14="http://schemas.microsoft.com/office/powerpoint/2010/main" val="1079330052"/>
              </p:ext>
            </p:extLst>
          </p:nvPr>
        </p:nvGraphicFramePr>
        <p:xfrm>
          <a:off x="387000" y="6708630"/>
          <a:ext cx="6084001" cy="263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Disco MQ Ø330x6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0836xx01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329,00 €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Disco T-Drive Ø330x5,5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08C890xx</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349,90 €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065305"/>
                  </a:ext>
                </a:extLst>
              </a:tr>
            </a:tbl>
          </a:graphicData>
        </a:graphic>
      </p:graphicFrame>
      <p:pic>
        <p:nvPicPr>
          <p:cNvPr id="15" name="Immagine 14" descr="Immagine che contiene Elementi grafici, Carattere, logo, grafica&#10;&#10;Il contenuto generato dall'IA potrebbe non essere corretto.">
            <a:extLst>
              <a:ext uri="{FF2B5EF4-FFF2-40B4-BE49-F238E27FC236}">
                <a16:creationId xmlns:a16="http://schemas.microsoft.com/office/drawing/2014/main" id="{13456D18-F2B5-A2A7-3288-7ADBA81F802B}"/>
              </a:ext>
            </a:extLst>
          </p:cNvPr>
          <p:cNvPicPr>
            <a:picLocks noChangeAspect="1"/>
          </p:cNvPicPr>
          <p:nvPr/>
        </p:nvPicPr>
        <p:blipFill>
          <a:blip r:embed="rId4"/>
          <a:stretch>
            <a:fillRect/>
          </a:stretch>
        </p:blipFill>
        <p:spPr>
          <a:xfrm>
            <a:off x="3426493" y="6795407"/>
            <a:ext cx="2931426" cy="684000"/>
          </a:xfrm>
          <a:prstGeom prst="rect">
            <a:avLst/>
          </a:prstGeom>
        </p:spPr>
      </p:pic>
      <p:pic>
        <p:nvPicPr>
          <p:cNvPr id="16" name="Immagine 15" descr="Immagine che contiene Carattere, Elementi grafici, logo, grafica&#10;&#10;Il contenuto generato dall'IA potrebbe non essere corretto.">
            <a:extLst>
              <a:ext uri="{FF2B5EF4-FFF2-40B4-BE49-F238E27FC236}">
                <a16:creationId xmlns:a16="http://schemas.microsoft.com/office/drawing/2014/main" id="{0469382B-AEC1-F9F7-8146-31225FCF6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119" y="6813407"/>
            <a:ext cx="2692989" cy="648000"/>
          </a:xfrm>
          <a:prstGeom prst="rect">
            <a:avLst/>
          </a:prstGeom>
        </p:spPr>
      </p:pic>
    </p:spTree>
    <p:extLst>
      <p:ext uri="{BB962C8B-B14F-4D97-AF65-F5344CB8AC3E}">
        <p14:creationId xmlns:p14="http://schemas.microsoft.com/office/powerpoint/2010/main" val="86564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2F09B66D-A6F0-49C9-85C7-5C5CE4FEC39F}"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17</a:t>
            </a:fld>
            <a:endParaRPr lang="it-IT"/>
          </a:p>
        </p:txBody>
      </p:sp>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Dischi approvati CIV Superbike</a:t>
            </a:r>
          </a:p>
        </p:txBody>
      </p:sp>
      <p:graphicFrame>
        <p:nvGraphicFramePr>
          <p:cNvPr id="14" name="Tabella 13">
            <a:extLst>
              <a:ext uri="{FF2B5EF4-FFF2-40B4-BE49-F238E27FC236}">
                <a16:creationId xmlns:a16="http://schemas.microsoft.com/office/drawing/2014/main" id="{E8771CB8-9ABE-CE24-D461-C42A622B2E81}"/>
              </a:ext>
            </a:extLst>
          </p:cNvPr>
          <p:cNvGraphicFramePr>
            <a:graphicFrameLocks noGrp="1"/>
          </p:cNvGraphicFramePr>
          <p:nvPr>
            <p:extLst>
              <p:ext uri="{D42A27DB-BD31-4B8C-83A1-F6EECF244321}">
                <p14:modId xmlns:p14="http://schemas.microsoft.com/office/powerpoint/2010/main" val="2877669623"/>
              </p:ext>
            </p:extLst>
          </p:nvPr>
        </p:nvGraphicFramePr>
        <p:xfrm>
          <a:off x="387000" y="2354985"/>
          <a:ext cx="6084001" cy="479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Disco freno anteriore flottante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AX60YA01A-32N_CIV</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380,00 €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Disco freno anteriore flottante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AX60BW01A-32N_CIV</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380,00 €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6568063"/>
                  </a:ext>
                </a:extLst>
              </a:tr>
              <a:tr h="540000">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Disco freno anteriore flottante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AX60HO01A-33N_CIV</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8307146"/>
                  </a:ext>
                </a:extLst>
              </a:tr>
              <a:tr h="540000">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Disco freno anteriore flottante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AX60AP01A-33N_CIV</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3321715"/>
                  </a:ext>
                </a:extLst>
              </a:tr>
              <a:tr h="540000">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Disco freno anteriore flottante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AX60DU01A-33N_CIV</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400,00 €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647715"/>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2"/>
                          </a:solidFill>
                          <a:latin typeface="Helvetica" panose="020B0604020202020204" pitchFamily="34" charset="0"/>
                          <a:ea typeface="+mn-ea"/>
                          <a:cs typeface="Helvetica" panose="020B0604020202020204" pitchFamily="34" charset="0"/>
                        </a:rPr>
                        <a:t>Disco freno posteriore flottante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AX45DU91A-24N_CIV</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2"/>
                          </a:solidFill>
                          <a:latin typeface="Helvetica" panose="020B0604020202020204" pitchFamily="34" charset="0"/>
                          <a:ea typeface="+mn-ea"/>
                          <a:cs typeface="Helvetica" panose="020B0604020202020204" pitchFamily="34" charset="0"/>
                        </a:rPr>
                        <a:t>245,00 €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065305"/>
                  </a:ext>
                </a:extLst>
              </a:tr>
            </a:tbl>
          </a:graphicData>
        </a:graphic>
      </p:graphicFrame>
      <p:pic>
        <p:nvPicPr>
          <p:cNvPr id="8" name="Immagine 7">
            <a:extLst>
              <a:ext uri="{FF2B5EF4-FFF2-40B4-BE49-F238E27FC236}">
                <a16:creationId xmlns:a16="http://schemas.microsoft.com/office/drawing/2014/main" id="{EA1E36E1-A729-80C1-A733-CC59DC4140ED}"/>
              </a:ext>
            </a:extLst>
          </p:cNvPr>
          <p:cNvPicPr>
            <a:picLocks noChangeAspect="1"/>
          </p:cNvPicPr>
          <p:nvPr/>
        </p:nvPicPr>
        <p:blipFill>
          <a:blip r:embed="rId2"/>
          <a:stretch>
            <a:fillRect/>
          </a:stretch>
        </p:blipFill>
        <p:spPr>
          <a:xfrm>
            <a:off x="2619286" y="2375457"/>
            <a:ext cx="1619428" cy="894781"/>
          </a:xfrm>
          <a:prstGeom prst="rect">
            <a:avLst/>
          </a:prstGeom>
        </p:spPr>
      </p:pic>
    </p:spTree>
    <p:extLst>
      <p:ext uri="{BB962C8B-B14F-4D97-AF65-F5344CB8AC3E}">
        <p14:creationId xmlns:p14="http://schemas.microsoft.com/office/powerpoint/2010/main" val="418180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9C1F108E-4D74-4455-9016-E4DD0AAEAC05}"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18</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2286149386"/>
              </p:ext>
            </p:extLst>
          </p:nvPr>
        </p:nvGraphicFramePr>
        <p:xfrm>
          <a:off x="387000" y="1834581"/>
          <a:ext cx="6084001" cy="7391904"/>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468000">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10.5 mm - Con Leva Corta Senza Staffa Di Supporto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BP001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297,88 €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10.5 mm - Con Leva Corta E Staffa Di Supporto Inclusa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BP002</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370,72 €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2867531"/>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10.5 mm - Con Leva Lunga Senza Staffa Di Supporto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BP003</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297,88 €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10.5 mm - Con Leva Lunga E Staffa Di Supporto Inclusa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BP004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370,72 €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2272507"/>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10.5 mm - Con Leva Curva Senza Staffa Di Supporto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BP005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297,88 €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10.5 mm - Con Leva Curva E Staffa Di Supporto Inclusa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BP006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370,72 €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0680482"/>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13.5 mm - Con Leva Corta Senza Staffa Di Supporto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BP007</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327,52 €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13.5 mm - Con Leva Corta E Staffa Di Supporto Inclusa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BP008</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407,65 €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13.5 mm - Con Leva Lunga Senza Staffa Di Supporto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BP009</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327,52 €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3842581"/>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13.5 mm - Con Leva Lunga E Staffa Di Supporto Inclusa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BP010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407,65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6365086"/>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13.5 mm - Con Leva Curva Senza Staffa Di Supporto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BP011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327,52 €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22769"/>
                  </a:ext>
                </a:extLst>
              </a:tr>
              <a:tr h="468000">
                <a:tc>
                  <a:txBody>
                    <a:bodyPr/>
                    <a:lstStyle/>
                    <a:p>
                      <a:pPr algn="ctr"/>
                      <a:r>
                        <a:rPr lang="it-IT" sz="1000" b="1" dirty="0">
                          <a:latin typeface="Helvetica" panose="020B0604020202020204" pitchFamily="34" charset="0"/>
                          <a:cs typeface="Helvetica" panose="020B0604020202020204" pitchFamily="34" charset="0"/>
                        </a:rPr>
                        <a:t>Pompa Freno A Pollice Accossato - Pistone </a:t>
                      </a:r>
                      <a:r>
                        <a:rPr lang="it-IT" sz="1000" b="1" dirty="0" err="1">
                          <a:latin typeface="Helvetica" panose="020B0604020202020204" pitchFamily="34" charset="0"/>
                          <a:cs typeface="Helvetica" panose="020B0604020202020204" pitchFamily="34" charset="0"/>
                        </a:rPr>
                        <a:t>diam</a:t>
                      </a:r>
                      <a:r>
                        <a:rPr lang="it-IT" sz="1000" b="1" dirty="0">
                          <a:latin typeface="Helvetica" panose="020B0604020202020204" pitchFamily="34" charset="0"/>
                          <a:cs typeface="Helvetica" panose="020B0604020202020204" pitchFamily="34" charset="0"/>
                        </a:rPr>
                        <a:t>. 13.5 mm - Con Leva Curva E Staffa Di Supporto Inclusa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BP012</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407,65 €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136814"/>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235802"/>
            <a:ext cx="5915024" cy="643920"/>
          </a:xfrm>
          <a:prstGeom prst="rect">
            <a:avLst/>
          </a:prstGeom>
        </p:spPr>
        <p:txBody>
          <a:bodyPr anchor="b">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Pompe freno approvate CIV Superbike</a:t>
            </a:r>
          </a:p>
        </p:txBody>
      </p:sp>
      <p:pic>
        <p:nvPicPr>
          <p:cNvPr id="10" name="Immagine 9">
            <a:extLst>
              <a:ext uri="{FF2B5EF4-FFF2-40B4-BE49-F238E27FC236}">
                <a16:creationId xmlns:a16="http://schemas.microsoft.com/office/drawing/2014/main" id="{87E05D81-BA9B-5A0F-68C9-C85EB731F737}"/>
              </a:ext>
            </a:extLst>
          </p:cNvPr>
          <p:cNvPicPr>
            <a:picLocks noChangeAspect="1"/>
          </p:cNvPicPr>
          <p:nvPr/>
        </p:nvPicPr>
        <p:blipFill>
          <a:blip r:embed="rId2"/>
          <a:srcRect l="5643" t="39246" r="5643" b="40841"/>
          <a:stretch>
            <a:fillRect/>
          </a:stretch>
        </p:blipFill>
        <p:spPr>
          <a:xfrm>
            <a:off x="823992" y="1834581"/>
            <a:ext cx="5210015" cy="890396"/>
          </a:xfrm>
          <a:prstGeom prst="rect">
            <a:avLst/>
          </a:prstGeom>
        </p:spPr>
      </p:pic>
    </p:spTree>
    <p:extLst>
      <p:ext uri="{BB962C8B-B14F-4D97-AF65-F5344CB8AC3E}">
        <p14:creationId xmlns:p14="http://schemas.microsoft.com/office/powerpoint/2010/main" val="97760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9C1F108E-4D74-4455-9016-E4DD0AAEAC05}"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19</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1056156998"/>
              </p:ext>
            </p:extLst>
          </p:nvPr>
        </p:nvGraphicFramePr>
        <p:xfrm>
          <a:off x="387000" y="2556475"/>
          <a:ext cx="6084001" cy="587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algn="ctr"/>
                      <a:r>
                        <a:rPr lang="it-IT" sz="1000" b="1" dirty="0">
                          <a:latin typeface="Helvetica" panose="020B0604020202020204" pitchFamily="34" charset="0"/>
                          <a:cs typeface="Helvetica" panose="020B0604020202020204" pitchFamily="34" charset="0"/>
                        </a:rPr>
                        <a:t>Pompa Freno Radiale Accossato Realizzata CNC 19x18 Con Leva </a:t>
                      </a:r>
                      <a:r>
                        <a:rPr lang="it-IT" sz="1000" b="1" dirty="0" err="1">
                          <a:latin typeface="Helvetica" panose="020B0604020202020204" pitchFamily="34" charset="0"/>
                          <a:cs typeface="Helvetica" panose="020B0604020202020204" pitchFamily="34" charset="0"/>
                        </a:rPr>
                        <a:t>Revolution</a:t>
                      </a:r>
                      <a:endParaRPr lang="it-IT" sz="10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CY001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235,77 €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algn="ctr"/>
                      <a:r>
                        <a:rPr lang="it-IT" sz="1000" b="1" dirty="0">
                          <a:latin typeface="Helvetica" panose="020B0604020202020204" pitchFamily="34" charset="0"/>
                          <a:cs typeface="Helvetica" panose="020B0604020202020204" pitchFamily="34" charset="0"/>
                        </a:rPr>
                        <a:t>Pompa Freno Radiale Accossato Realizzata CNC 19x19 Con Leva </a:t>
                      </a:r>
                      <a:r>
                        <a:rPr lang="it-IT" sz="1000" b="1" dirty="0" err="1">
                          <a:latin typeface="Helvetica" panose="020B0604020202020204" pitchFamily="34" charset="0"/>
                          <a:cs typeface="Helvetica" panose="020B0604020202020204" pitchFamily="34" charset="0"/>
                        </a:rPr>
                        <a:t>Revolution</a:t>
                      </a:r>
                      <a:endParaRPr lang="it-IT" sz="10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CY002</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235,77 €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540000">
                <a:tc>
                  <a:txBody>
                    <a:bodyPr/>
                    <a:lstStyle/>
                    <a:p>
                      <a:pPr algn="ctr"/>
                      <a:r>
                        <a:rPr lang="it-IT" sz="1000" b="1" dirty="0">
                          <a:latin typeface="Helvetica" panose="020B0604020202020204" pitchFamily="34" charset="0"/>
                          <a:cs typeface="Helvetica" panose="020B0604020202020204" pitchFamily="34" charset="0"/>
                        </a:rPr>
                        <a:t>Pompa Freno Radiale Accossato Realizzata CNC 19x20 Con Leva </a:t>
                      </a:r>
                      <a:r>
                        <a:rPr lang="it-IT" sz="1000" b="1" dirty="0" err="1">
                          <a:latin typeface="Helvetica" panose="020B0604020202020204" pitchFamily="34" charset="0"/>
                          <a:cs typeface="Helvetica" panose="020B0604020202020204" pitchFamily="34" charset="0"/>
                        </a:rPr>
                        <a:t>Revolution</a:t>
                      </a:r>
                      <a:endParaRPr lang="it-IT" sz="10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CY003</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235,77 €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540000">
                <a:tc>
                  <a:txBody>
                    <a:bodyPr/>
                    <a:lstStyle/>
                    <a:p>
                      <a:pPr algn="ctr"/>
                      <a:r>
                        <a:rPr lang="it-IT" sz="1000" b="1" dirty="0">
                          <a:latin typeface="Helvetica" panose="020B0604020202020204" pitchFamily="34" charset="0"/>
                          <a:cs typeface="Helvetica" panose="020B0604020202020204" pitchFamily="34" charset="0"/>
                        </a:rPr>
                        <a:t>Pompa Frizione Radiale Accossato Realizzata CNC 16x18 Con Leva </a:t>
                      </a:r>
                      <a:r>
                        <a:rPr lang="it-IT" sz="1000" b="1" dirty="0" err="1">
                          <a:latin typeface="Helvetica" panose="020B0604020202020204" pitchFamily="34" charset="0"/>
                          <a:cs typeface="Helvetica" panose="020B0604020202020204" pitchFamily="34" charset="0"/>
                        </a:rPr>
                        <a:t>Revolution</a:t>
                      </a:r>
                      <a:endParaRPr lang="it-IT" sz="10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CY007</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235,77 €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540000">
                <a:tc>
                  <a:txBody>
                    <a:bodyPr/>
                    <a:lstStyle/>
                    <a:p>
                      <a:pPr algn="ctr"/>
                      <a:r>
                        <a:rPr lang="it-IT" sz="1000" b="1" dirty="0">
                          <a:latin typeface="Helvetica" panose="020B0604020202020204" pitchFamily="34" charset="0"/>
                          <a:cs typeface="Helvetica" panose="020B0604020202020204" pitchFamily="34" charset="0"/>
                        </a:rPr>
                        <a:t>Pompa Freno Ready To </a:t>
                      </a:r>
                      <a:r>
                        <a:rPr lang="it-IT" sz="1000" b="1" dirty="0" err="1">
                          <a:latin typeface="Helvetica" panose="020B0604020202020204" pitchFamily="34" charset="0"/>
                          <a:cs typeface="Helvetica" panose="020B0604020202020204" pitchFamily="34" charset="0"/>
                        </a:rPr>
                        <a:t>Brake</a:t>
                      </a:r>
                      <a:r>
                        <a:rPr lang="it-IT" sz="1000" b="1" dirty="0">
                          <a:latin typeface="Helvetica" panose="020B0604020202020204" pitchFamily="34" charset="0"/>
                          <a:cs typeface="Helvetica" panose="020B0604020202020204" pitchFamily="34" charset="0"/>
                        </a:rPr>
                        <a:t> Accossato 19x18 Con Leva Snodata Colorata (</a:t>
                      </a:r>
                      <a:r>
                        <a:rPr lang="it-IT" sz="1000" b="1" dirty="0" err="1">
                          <a:latin typeface="Helvetica" panose="020B0604020202020204" pitchFamily="34" charset="0"/>
                          <a:cs typeface="Helvetica" panose="020B0604020202020204" pitchFamily="34" charset="0"/>
                        </a:rPr>
                        <a:t>Pomello+Leva</a:t>
                      </a:r>
                      <a:r>
                        <a:rPr lang="it-IT" sz="1000" b="1" dirty="0">
                          <a:latin typeface="Helvetica" panose="020B0604020202020204" pitchFamily="34" charset="0"/>
                          <a:cs typeface="Helvetica" panose="020B0604020202020204" pitchFamily="34" charset="0"/>
                        </a:rPr>
                        <a: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CY087</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202,70 €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r h="540000">
                <a:tc>
                  <a:txBody>
                    <a:bodyPr/>
                    <a:lstStyle/>
                    <a:p>
                      <a:pPr algn="ctr"/>
                      <a:r>
                        <a:rPr lang="it-IT" sz="1000" b="1" dirty="0">
                          <a:latin typeface="Helvetica" panose="020B0604020202020204" pitchFamily="34" charset="0"/>
                          <a:cs typeface="Helvetica" panose="020B0604020202020204" pitchFamily="34" charset="0"/>
                        </a:rPr>
                        <a:t>Pompa Freno Ready To </a:t>
                      </a:r>
                      <a:r>
                        <a:rPr lang="it-IT" sz="1000" b="1" dirty="0" err="1">
                          <a:latin typeface="Helvetica" panose="020B0604020202020204" pitchFamily="34" charset="0"/>
                          <a:cs typeface="Helvetica" panose="020B0604020202020204" pitchFamily="34" charset="0"/>
                        </a:rPr>
                        <a:t>Brake</a:t>
                      </a:r>
                      <a:r>
                        <a:rPr lang="it-IT" sz="1000" b="1" dirty="0">
                          <a:latin typeface="Helvetica" panose="020B0604020202020204" pitchFamily="34" charset="0"/>
                          <a:cs typeface="Helvetica" panose="020B0604020202020204" pitchFamily="34" charset="0"/>
                        </a:rPr>
                        <a:t> Accossato 19x20 Con Leva Snodata Colorata (</a:t>
                      </a:r>
                      <a:r>
                        <a:rPr lang="it-IT" sz="1000" b="1" dirty="0" err="1">
                          <a:latin typeface="Helvetica" panose="020B0604020202020204" pitchFamily="34" charset="0"/>
                          <a:cs typeface="Helvetica" panose="020B0604020202020204" pitchFamily="34" charset="0"/>
                        </a:rPr>
                        <a:t>Pomello+Leva</a:t>
                      </a:r>
                      <a:r>
                        <a:rPr lang="it-IT" sz="1000" b="1" dirty="0">
                          <a:latin typeface="Helvetica" panose="020B0604020202020204" pitchFamily="34" charset="0"/>
                          <a:cs typeface="Helvetica" panose="020B0604020202020204" pitchFamily="34" charset="0"/>
                        </a:rPr>
                        <a: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CY089</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202,70 €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3842581"/>
                  </a:ext>
                </a:extLst>
              </a:tr>
              <a:tr h="540000">
                <a:tc>
                  <a:txBody>
                    <a:bodyPr/>
                    <a:lstStyle/>
                    <a:p>
                      <a:pPr algn="ctr"/>
                      <a:r>
                        <a:rPr lang="it-IT" sz="1000" b="1" dirty="0">
                          <a:latin typeface="Helvetica" panose="020B0604020202020204" pitchFamily="34" charset="0"/>
                          <a:cs typeface="Helvetica" panose="020B0604020202020204" pitchFamily="34" charset="0"/>
                        </a:rPr>
                        <a:t>Pompa Freno Ready To </a:t>
                      </a:r>
                      <a:r>
                        <a:rPr lang="it-IT" sz="1000" b="1" dirty="0" err="1">
                          <a:latin typeface="Helvetica" panose="020B0604020202020204" pitchFamily="34" charset="0"/>
                          <a:cs typeface="Helvetica" panose="020B0604020202020204" pitchFamily="34" charset="0"/>
                        </a:rPr>
                        <a:t>Brake</a:t>
                      </a:r>
                      <a:r>
                        <a:rPr lang="it-IT" sz="1000" b="1" dirty="0">
                          <a:latin typeface="Helvetica" panose="020B0604020202020204" pitchFamily="34" charset="0"/>
                          <a:cs typeface="Helvetica" panose="020B0604020202020204" pitchFamily="34" charset="0"/>
                        </a:rPr>
                        <a:t> Accossato PRS 19x17-18-19 Con Leva Snodata Colorata (</a:t>
                      </a:r>
                      <a:r>
                        <a:rPr lang="it-IT" sz="1000" b="1" dirty="0" err="1">
                          <a:latin typeface="Helvetica" panose="020B0604020202020204" pitchFamily="34" charset="0"/>
                          <a:cs typeface="Helvetica" panose="020B0604020202020204" pitchFamily="34" charset="0"/>
                        </a:rPr>
                        <a:t>Pomello+Leva</a:t>
                      </a:r>
                      <a:r>
                        <a:rPr lang="it-IT" sz="1000" b="1" dirty="0">
                          <a:latin typeface="Helvetica" panose="020B0604020202020204" pitchFamily="34" charset="0"/>
                          <a:cs typeface="Helvetica" panose="020B0604020202020204" pitchFamily="34" charset="0"/>
                        </a:rPr>
                        <a: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CY090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268,62 €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6365086"/>
                  </a:ext>
                </a:extLst>
              </a:tr>
              <a:tr h="540000">
                <a:tc>
                  <a:txBody>
                    <a:bodyPr/>
                    <a:lstStyle/>
                    <a:p>
                      <a:pPr algn="ctr"/>
                      <a:r>
                        <a:rPr lang="it-IT" sz="1000" b="1" dirty="0">
                          <a:latin typeface="Helvetica" panose="020B0604020202020204" pitchFamily="34" charset="0"/>
                          <a:cs typeface="Helvetica" panose="020B0604020202020204" pitchFamily="34" charset="0"/>
                        </a:rPr>
                        <a:t>Pompa Frizione Ready To </a:t>
                      </a:r>
                      <a:r>
                        <a:rPr lang="it-IT" sz="1000" b="1" dirty="0" err="1">
                          <a:latin typeface="Helvetica" panose="020B0604020202020204" pitchFamily="34" charset="0"/>
                          <a:cs typeface="Helvetica" panose="020B0604020202020204" pitchFamily="34" charset="0"/>
                        </a:rPr>
                        <a:t>Brake</a:t>
                      </a:r>
                      <a:r>
                        <a:rPr lang="it-IT" sz="1000" b="1" dirty="0">
                          <a:latin typeface="Helvetica" panose="020B0604020202020204" pitchFamily="34" charset="0"/>
                          <a:cs typeface="Helvetica" panose="020B0604020202020204" pitchFamily="34" charset="0"/>
                        </a:rPr>
                        <a:t> Accossato PRS 16x15-16-17 Con Leva Snodata Colorata (</a:t>
                      </a:r>
                      <a:r>
                        <a:rPr lang="it-IT" sz="1000" b="1" dirty="0" err="1">
                          <a:latin typeface="Helvetica" panose="020B0604020202020204" pitchFamily="34" charset="0"/>
                          <a:cs typeface="Helvetica" panose="020B0604020202020204" pitchFamily="34" charset="0"/>
                        </a:rPr>
                        <a:t>Pomello+Leva</a:t>
                      </a:r>
                      <a:r>
                        <a:rPr lang="it-IT" sz="1000" b="1" dirty="0">
                          <a:latin typeface="Helvetica" panose="020B0604020202020204" pitchFamily="34" charset="0"/>
                          <a:cs typeface="Helvetica" panose="020B0604020202020204" pitchFamily="34" charset="0"/>
                        </a:rPr>
                        <a: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CY100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268,62 €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22769"/>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Pompe freno approvate CIV Superbike</a:t>
            </a:r>
          </a:p>
        </p:txBody>
      </p:sp>
      <p:pic>
        <p:nvPicPr>
          <p:cNvPr id="10" name="Immagine 9">
            <a:extLst>
              <a:ext uri="{FF2B5EF4-FFF2-40B4-BE49-F238E27FC236}">
                <a16:creationId xmlns:a16="http://schemas.microsoft.com/office/drawing/2014/main" id="{87E05D81-BA9B-5A0F-68C9-C85EB731F737}"/>
              </a:ext>
            </a:extLst>
          </p:cNvPr>
          <p:cNvPicPr>
            <a:picLocks noChangeAspect="1"/>
          </p:cNvPicPr>
          <p:nvPr/>
        </p:nvPicPr>
        <p:blipFill>
          <a:blip r:embed="rId2"/>
          <a:srcRect l="5643" t="39246" r="5643" b="40841"/>
          <a:stretch>
            <a:fillRect/>
          </a:stretch>
        </p:blipFill>
        <p:spPr>
          <a:xfrm>
            <a:off x="823992" y="2556475"/>
            <a:ext cx="5210015" cy="890396"/>
          </a:xfrm>
          <a:prstGeom prst="rect">
            <a:avLst/>
          </a:prstGeom>
        </p:spPr>
      </p:pic>
    </p:spTree>
    <p:extLst>
      <p:ext uri="{BB962C8B-B14F-4D97-AF65-F5344CB8AC3E}">
        <p14:creationId xmlns:p14="http://schemas.microsoft.com/office/powerpoint/2010/main" val="270819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4F61D3B8-3855-46D6-BDC5-13122836E4DC}"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dirty="0"/>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2</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4003376574"/>
              </p:ext>
            </p:extLst>
          </p:nvPr>
        </p:nvGraphicFramePr>
        <p:xfrm>
          <a:off x="387000" y="2556475"/>
          <a:ext cx="6084000" cy="5477741"/>
        </p:xfrm>
        <a:graphic>
          <a:graphicData uri="http://schemas.openxmlformats.org/drawingml/2006/table">
            <a:tbl>
              <a:tblPr firstRow="1" bandRow="1">
                <a:tableStyleId>{2D5ABB26-0587-4C30-8999-92F81FD0307C}</a:tableStyleId>
              </a:tblPr>
              <a:tblGrid>
                <a:gridCol w="1672806">
                  <a:extLst>
                    <a:ext uri="{9D8B030D-6E8A-4147-A177-3AD203B41FA5}">
                      <a16:colId xmlns:a16="http://schemas.microsoft.com/office/drawing/2014/main" val="1455896720"/>
                    </a:ext>
                  </a:extLst>
                </a:gridCol>
                <a:gridCol w="4411194">
                  <a:extLst>
                    <a:ext uri="{9D8B030D-6E8A-4147-A177-3AD203B41FA5}">
                      <a16:colId xmlns:a16="http://schemas.microsoft.com/office/drawing/2014/main" val="3709011879"/>
                    </a:ext>
                  </a:extLst>
                </a:gridCol>
              </a:tblGrid>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Revisione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Modifica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1" dirty="0">
                          <a:solidFill>
                            <a:srgbClr val="FF0000"/>
                          </a:solidFill>
                          <a:latin typeface="Helvetica" panose="020B0604020202020204" pitchFamily="34" charset="0"/>
                          <a:cs typeface="Helvetica" panose="020B0604020202020204" pitchFamily="34" charset="0"/>
                        </a:rPr>
                        <a:t>Rev. 003 </a:t>
                      </a:r>
                      <a:r>
                        <a:rPr lang="it-IT" sz="1100" b="1">
                          <a:solidFill>
                            <a:srgbClr val="FF0000"/>
                          </a:solidFill>
                          <a:latin typeface="Helvetica" panose="020B0604020202020204" pitchFamily="34" charset="0"/>
                          <a:cs typeface="Helvetica" panose="020B0604020202020204" pitchFamily="34" charset="0"/>
                        </a:rPr>
                        <a:t>– 13/03/2026</a:t>
                      </a:r>
                      <a:endParaRPr lang="it-IT" sz="1100" b="1" dirty="0">
                        <a:solidFill>
                          <a:srgbClr val="FF0000"/>
                        </a:solidFill>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solidFill>
                            <a:srgbClr val="FF0000"/>
                          </a:solidFill>
                          <a:latin typeface="Helvetica" panose="020B0604020202020204" pitchFamily="34" charset="0"/>
                          <a:cs typeface="Helvetica" panose="020B0604020202020204" pitchFamily="34" charset="0"/>
                        </a:rPr>
                        <a:t>Aggiornamento parametri </a:t>
                      </a:r>
                      <a:r>
                        <a:rPr lang="it-IT" sz="1100" b="1" dirty="0" err="1">
                          <a:solidFill>
                            <a:srgbClr val="FF0000"/>
                          </a:solidFill>
                          <a:latin typeface="Helvetica" panose="020B0604020202020204" pitchFamily="34" charset="0"/>
                          <a:cs typeface="Helvetica" panose="020B0604020202020204" pitchFamily="34" charset="0"/>
                        </a:rPr>
                        <a:t>BoP</a:t>
                      </a:r>
                      <a:r>
                        <a:rPr lang="it-IT" sz="1100" b="1" dirty="0">
                          <a:solidFill>
                            <a:srgbClr val="FF0000"/>
                          </a:solidFill>
                          <a:latin typeface="Helvetica" panose="020B0604020202020204" pitchFamily="34" charset="0"/>
                          <a:cs typeface="Helvetica" panose="020B0604020202020204" pitchFamily="34" charset="0"/>
                        </a:rPr>
                        <a:t> – pag.3</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4932584"/>
                  </a:ext>
                </a:extLst>
              </a:tr>
              <a:tr h="540000">
                <a:tc vMerge="1">
                  <a:txBody>
                    <a:bodyPr/>
                    <a:lstStyle/>
                    <a:p>
                      <a:pPr algn="ctr"/>
                      <a:endParaRPr lang="it-IT" sz="1100" b="1" dirty="0">
                        <a:solidFill>
                          <a:srgbClr val="FF0000"/>
                        </a:solidFill>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solidFill>
                            <a:srgbClr val="FF0000"/>
                          </a:solidFill>
                          <a:latin typeface="Helvetica" panose="020B0604020202020204" pitchFamily="34" charset="0"/>
                          <a:cs typeface="Helvetica" panose="020B0604020202020204" pitchFamily="34" charset="0"/>
                        </a:rPr>
                        <a:t>Introduzione nuovi cerchi autorizzati – pag.11/12</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540000">
                <a:tc>
                  <a:txBody>
                    <a:bodyPr/>
                    <a:lstStyle/>
                    <a:p>
                      <a:pPr algn="ctr"/>
                      <a:r>
                        <a:rPr lang="it-IT" sz="1100" b="1" dirty="0">
                          <a:solidFill>
                            <a:srgbClr val="FF0000"/>
                          </a:solidFill>
                          <a:latin typeface="Helvetica" panose="020B0604020202020204" pitchFamily="34" charset="0"/>
                          <a:cs typeface="Helvetica" panose="020B0604020202020204" pitchFamily="34" charset="0"/>
                        </a:rPr>
                        <a:t>Rev. 004 – 08/04/2026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solidFill>
                            <a:srgbClr val="FF0000"/>
                          </a:solidFill>
                          <a:latin typeface="Helvetica" panose="020B0604020202020204" pitchFamily="34" charset="0"/>
                          <a:cs typeface="Helvetica" panose="020B0604020202020204" pitchFamily="34" charset="0"/>
                        </a:rPr>
                        <a:t>Aggiornamento componenti approvati</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540000">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solidFill>
                          <a:schemeClr val="accent1">
                            <a:lumMod val="50000"/>
                          </a:schemeClr>
                        </a:solidFill>
                        <a:latin typeface="Helvetica" panose="020B0604020202020204" pitchFamily="34" charset="0"/>
                        <a:cs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540000">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solidFill>
                          <a:schemeClr val="accent1">
                            <a:lumMod val="50000"/>
                          </a:schemeClr>
                        </a:solidFill>
                        <a:latin typeface="Helvetica" panose="020B0604020202020204" pitchFamily="34" charset="0"/>
                        <a:cs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solidFill>
                          <a:schemeClr val="accent1">
                            <a:lumMod val="50000"/>
                          </a:schemeClr>
                        </a:solidFill>
                        <a:latin typeface="Helvetica" panose="020B0604020202020204" pitchFamily="34" charset="0"/>
                        <a:cs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540000">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solidFill>
                          <a:schemeClr val="accent1">
                            <a:lumMod val="50000"/>
                          </a:schemeClr>
                        </a:solidFill>
                        <a:latin typeface="Helvetica" panose="020B0604020202020204" pitchFamily="34" charset="0"/>
                        <a:cs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540000">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solidFill>
                          <a:schemeClr val="accent1">
                            <a:lumMod val="50000"/>
                          </a:schemeClr>
                        </a:solidFill>
                        <a:latin typeface="Helvetica" panose="020B0604020202020204" pitchFamily="34" charset="0"/>
                        <a:cs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540000">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100" b="1" dirty="0">
                        <a:solidFill>
                          <a:schemeClr val="accent1">
                            <a:lumMod val="50000"/>
                          </a:schemeClr>
                        </a:solidFill>
                        <a:latin typeface="Helvetica" panose="020B0604020202020204" pitchFamily="34" charset="0"/>
                        <a:cs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Cronologia modifiche</a:t>
            </a:r>
          </a:p>
        </p:txBody>
      </p:sp>
    </p:spTree>
    <p:extLst>
      <p:ext uri="{BB962C8B-B14F-4D97-AF65-F5344CB8AC3E}">
        <p14:creationId xmlns:p14="http://schemas.microsoft.com/office/powerpoint/2010/main" val="193061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9C1F108E-4D74-4455-9016-E4DD0AAEAC05}"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20</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3886408516"/>
              </p:ext>
            </p:extLst>
          </p:nvPr>
        </p:nvGraphicFramePr>
        <p:xfrm>
          <a:off x="387000" y="5759292"/>
          <a:ext cx="6084001" cy="317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algn="ctr"/>
                      <a:r>
                        <a:rPr lang="it-IT" sz="1200" b="1" dirty="0">
                          <a:latin typeface="Helvetica" panose="020B0604020202020204" pitchFamily="34" charset="0"/>
                          <a:cs typeface="Helvetica" panose="020B0604020202020204" pitchFamily="34" charset="0"/>
                        </a:rPr>
                        <a:t>Pompa RCS</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110A26365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328,96 €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540000">
                <a:tc>
                  <a:txBody>
                    <a:bodyPr/>
                    <a:lstStyle/>
                    <a:p>
                      <a:pPr algn="ctr"/>
                      <a:r>
                        <a:rPr lang="it-IT" sz="1200" b="1" dirty="0">
                          <a:latin typeface="Helvetica" panose="020B0604020202020204" pitchFamily="34" charset="0"/>
                          <a:cs typeface="Helvetica" panose="020B0604020202020204" pitchFamily="34" charset="0"/>
                        </a:rPr>
                        <a:t>Pompa RMC</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XR0117x</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350,00 €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540000">
                <a:tc>
                  <a:txBody>
                    <a:bodyPr/>
                    <a:lstStyle/>
                    <a:p>
                      <a:pPr algn="ctr"/>
                      <a:r>
                        <a:rPr lang="it-IT" sz="1200" b="1" dirty="0">
                          <a:latin typeface="Helvetica" panose="020B0604020202020204" pitchFamily="34" charset="0"/>
                          <a:cs typeface="Helvetica" panose="020B0604020202020204" pitchFamily="34" charset="0"/>
                        </a:rPr>
                        <a:t>Pompa forgiata RMC</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1104760xx</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299,00 €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Pompe freno approvate CIV Superbike</a:t>
            </a:r>
          </a:p>
        </p:txBody>
      </p:sp>
      <p:pic>
        <p:nvPicPr>
          <p:cNvPr id="7" name="Immagine 6" descr="Immagine che contiene Elementi grafici, Carattere, logo, grafica&#10;&#10;Il contenuto generato dall'IA potrebbe non essere corretto.">
            <a:extLst>
              <a:ext uri="{FF2B5EF4-FFF2-40B4-BE49-F238E27FC236}">
                <a16:creationId xmlns:a16="http://schemas.microsoft.com/office/drawing/2014/main" id="{4D3B95E8-AC04-108E-EE39-5CAC12C7BA7B}"/>
              </a:ext>
            </a:extLst>
          </p:cNvPr>
          <p:cNvPicPr>
            <a:picLocks noChangeAspect="1"/>
          </p:cNvPicPr>
          <p:nvPr/>
        </p:nvPicPr>
        <p:blipFill>
          <a:blip r:embed="rId2"/>
          <a:stretch>
            <a:fillRect/>
          </a:stretch>
        </p:blipFill>
        <p:spPr>
          <a:xfrm>
            <a:off x="3426493" y="5876047"/>
            <a:ext cx="2931426" cy="684000"/>
          </a:xfrm>
          <a:prstGeom prst="rect">
            <a:avLst/>
          </a:prstGeom>
        </p:spPr>
      </p:pic>
      <p:pic>
        <p:nvPicPr>
          <p:cNvPr id="8" name="Immagine 7" descr="Immagine che contiene Carattere, Elementi grafici, logo, grafica&#10;&#10;Il contenuto generato dall'IA potrebbe non essere corretto.">
            <a:extLst>
              <a:ext uri="{FF2B5EF4-FFF2-40B4-BE49-F238E27FC236}">
                <a16:creationId xmlns:a16="http://schemas.microsoft.com/office/drawing/2014/main" id="{6CE7F5CD-99C4-3AE9-414E-873593455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19" y="5894047"/>
            <a:ext cx="2692989" cy="648000"/>
          </a:xfrm>
          <a:prstGeom prst="rect">
            <a:avLst/>
          </a:prstGeom>
        </p:spPr>
      </p:pic>
      <p:graphicFrame>
        <p:nvGraphicFramePr>
          <p:cNvPr id="9" name="Tabella 8">
            <a:extLst>
              <a:ext uri="{FF2B5EF4-FFF2-40B4-BE49-F238E27FC236}">
                <a16:creationId xmlns:a16="http://schemas.microsoft.com/office/drawing/2014/main" id="{0AC02F1A-ABA2-B9F0-6B6B-D1F1857CBE84}"/>
              </a:ext>
            </a:extLst>
          </p:cNvPr>
          <p:cNvGraphicFramePr>
            <a:graphicFrameLocks noGrp="1"/>
          </p:cNvGraphicFramePr>
          <p:nvPr>
            <p:extLst>
              <p:ext uri="{D42A27DB-BD31-4B8C-83A1-F6EECF244321}">
                <p14:modId xmlns:p14="http://schemas.microsoft.com/office/powerpoint/2010/main" val="2714699454"/>
              </p:ext>
            </p:extLst>
          </p:nvPr>
        </p:nvGraphicFramePr>
        <p:xfrm>
          <a:off x="387000" y="2549100"/>
          <a:ext cx="6084001" cy="263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algn="ctr"/>
                      <a:r>
                        <a:rPr lang="it-IT" sz="1000" b="1" dirty="0">
                          <a:latin typeface="Helvetica" panose="020B0604020202020204" pitchFamily="34" charset="0"/>
                          <a:cs typeface="Helvetica" panose="020B0604020202020204" pitchFamily="34" charset="0"/>
                        </a:rPr>
                        <a:t>Pompa Freno Posteriore A Mano Accossato - HRMC - con pistone 10,5 mm</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MP002</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400,44 €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marL="0" algn="ctr" defTabSz="685800" rtl="0" eaLnBrk="1" latinLnBrk="0" hangingPunct="1"/>
                      <a:r>
                        <a:rPr lang="it-IT" sz="1000" b="1" kern="1200" dirty="0">
                          <a:solidFill>
                            <a:schemeClr val="tx1"/>
                          </a:solidFill>
                          <a:latin typeface="Helvetica" panose="020B0604020202020204" pitchFamily="34" charset="0"/>
                          <a:ea typeface="+mn-ea"/>
                          <a:cs typeface="Helvetica" panose="020B0604020202020204" pitchFamily="34" charset="0"/>
                        </a:rPr>
                        <a:t>Pompa Freno Posteriore A Mano Accossato - HRMC - con pistone 13.5 mm</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MP004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441,11 €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3910198"/>
                  </a:ext>
                </a:extLst>
              </a:tr>
            </a:tbl>
          </a:graphicData>
        </a:graphic>
      </p:graphicFrame>
      <p:pic>
        <p:nvPicPr>
          <p:cNvPr id="10" name="Immagine 9">
            <a:extLst>
              <a:ext uri="{FF2B5EF4-FFF2-40B4-BE49-F238E27FC236}">
                <a16:creationId xmlns:a16="http://schemas.microsoft.com/office/drawing/2014/main" id="{1DABFA28-07FE-823C-B8E0-EDC8E772E8CA}"/>
              </a:ext>
            </a:extLst>
          </p:cNvPr>
          <p:cNvPicPr>
            <a:picLocks noChangeAspect="1"/>
          </p:cNvPicPr>
          <p:nvPr/>
        </p:nvPicPr>
        <p:blipFill>
          <a:blip r:embed="rId4"/>
          <a:srcRect l="5643" t="39246" r="5643" b="40841"/>
          <a:stretch>
            <a:fillRect/>
          </a:stretch>
        </p:blipFill>
        <p:spPr>
          <a:xfrm>
            <a:off x="823992" y="2556474"/>
            <a:ext cx="5210015" cy="890396"/>
          </a:xfrm>
          <a:prstGeom prst="rect">
            <a:avLst/>
          </a:prstGeom>
        </p:spPr>
      </p:pic>
    </p:spTree>
    <p:extLst>
      <p:ext uri="{BB962C8B-B14F-4D97-AF65-F5344CB8AC3E}">
        <p14:creationId xmlns:p14="http://schemas.microsoft.com/office/powerpoint/2010/main" val="912302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22F42E6E-CFCD-403F-BFB6-67CC2BB83547}"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21</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2381176701"/>
              </p:ext>
            </p:extLst>
          </p:nvPr>
        </p:nvGraphicFramePr>
        <p:xfrm>
          <a:off x="387000" y="2556475"/>
          <a:ext cx="6084001" cy="209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algn="ctr"/>
                      <a:r>
                        <a:rPr lang="it-IT" sz="1200" b="1" dirty="0">
                          <a:latin typeface="Helvetica" panose="020B0604020202020204" pitchFamily="34" charset="0"/>
                          <a:cs typeface="Helvetica" panose="020B0604020202020204" pitchFamily="34" charset="0"/>
                        </a:rPr>
                        <a:t>Pinza Freno </a:t>
                      </a:r>
                      <a:r>
                        <a:rPr lang="it-IT" sz="1200" b="1" dirty="0" err="1">
                          <a:latin typeface="Helvetica" panose="020B0604020202020204" pitchFamily="34" charset="0"/>
                          <a:cs typeface="Helvetica" panose="020B0604020202020204" pitchFamily="34" charset="0"/>
                        </a:rPr>
                        <a:t>Stylema</a:t>
                      </a:r>
                      <a:endParaRPr lang="it-IT" sz="12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220D02010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200" b="1" dirty="0">
                          <a:latin typeface="Helvetica" panose="020B0604020202020204" pitchFamily="34" charset="0"/>
                          <a:cs typeface="Helvetica" panose="020B0604020202020204" pitchFamily="34" charset="0"/>
                        </a:rPr>
                        <a:t>564,90 €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Pinze freno approvate CIV Superbike</a:t>
            </a:r>
          </a:p>
        </p:txBody>
      </p:sp>
      <p:pic>
        <p:nvPicPr>
          <p:cNvPr id="8" name="Immagine 7" descr="Immagine che contiene Elementi grafici, Carattere, logo, grafica&#10;&#10;Il contenuto generato dall'IA potrebbe non essere corretto.">
            <a:extLst>
              <a:ext uri="{FF2B5EF4-FFF2-40B4-BE49-F238E27FC236}">
                <a16:creationId xmlns:a16="http://schemas.microsoft.com/office/drawing/2014/main" id="{5AA6D503-5AE5-47B6-BBD7-5874226297F4}"/>
              </a:ext>
            </a:extLst>
          </p:cNvPr>
          <p:cNvPicPr>
            <a:picLocks noChangeAspect="1"/>
          </p:cNvPicPr>
          <p:nvPr/>
        </p:nvPicPr>
        <p:blipFill>
          <a:blip r:embed="rId2"/>
          <a:stretch>
            <a:fillRect/>
          </a:stretch>
        </p:blipFill>
        <p:spPr>
          <a:xfrm>
            <a:off x="3426493" y="2673230"/>
            <a:ext cx="2931426" cy="684000"/>
          </a:xfrm>
          <a:prstGeom prst="rect">
            <a:avLst/>
          </a:prstGeom>
        </p:spPr>
      </p:pic>
      <p:pic>
        <p:nvPicPr>
          <p:cNvPr id="11" name="Immagine 10" descr="Immagine che contiene Carattere, Elementi grafici, logo, grafica&#10;&#10;Il contenuto generato dall'IA potrebbe non essere corretto.">
            <a:extLst>
              <a:ext uri="{FF2B5EF4-FFF2-40B4-BE49-F238E27FC236}">
                <a16:creationId xmlns:a16="http://schemas.microsoft.com/office/drawing/2014/main" id="{5DF9C970-2586-0006-FF93-72C33EE82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19" y="2691230"/>
            <a:ext cx="2692989" cy="648000"/>
          </a:xfrm>
          <a:prstGeom prst="rect">
            <a:avLst/>
          </a:prstGeom>
        </p:spPr>
      </p:pic>
    </p:spTree>
    <p:extLst>
      <p:ext uri="{BB962C8B-B14F-4D97-AF65-F5344CB8AC3E}">
        <p14:creationId xmlns:p14="http://schemas.microsoft.com/office/powerpoint/2010/main" val="2438447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9C1F108E-4D74-4455-9016-E4DD0AAEAC05}"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22</a:t>
            </a:fld>
            <a:endParaRPr lang="it-IT"/>
          </a:p>
        </p:txBody>
      </p:sp>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Comandi acceleratore approvati CIV Superbike</a:t>
            </a:r>
          </a:p>
        </p:txBody>
      </p:sp>
      <p:graphicFrame>
        <p:nvGraphicFramePr>
          <p:cNvPr id="9" name="Tabella 8">
            <a:extLst>
              <a:ext uri="{FF2B5EF4-FFF2-40B4-BE49-F238E27FC236}">
                <a16:creationId xmlns:a16="http://schemas.microsoft.com/office/drawing/2014/main" id="{0AC02F1A-ABA2-B9F0-6B6B-D1F1857CBE84}"/>
              </a:ext>
            </a:extLst>
          </p:cNvPr>
          <p:cNvGraphicFramePr>
            <a:graphicFrameLocks noGrp="1"/>
          </p:cNvGraphicFramePr>
          <p:nvPr>
            <p:extLst>
              <p:ext uri="{D42A27DB-BD31-4B8C-83A1-F6EECF244321}">
                <p14:modId xmlns:p14="http://schemas.microsoft.com/office/powerpoint/2010/main" val="3363788092"/>
              </p:ext>
            </p:extLst>
          </p:nvPr>
        </p:nvGraphicFramePr>
        <p:xfrm>
          <a:off x="387000" y="2549100"/>
          <a:ext cx="6084001" cy="209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algn="ctr"/>
                      <a:r>
                        <a:rPr lang="it-IT" sz="1000" b="1" dirty="0">
                          <a:latin typeface="Helvetica" panose="020B0604020202020204" pitchFamily="34" charset="0"/>
                          <a:cs typeface="Helvetica" panose="020B0604020202020204" pitchFamily="34" charset="0"/>
                        </a:rPr>
                        <a:t>Comando Gas Rapido Accossato, Senza Cavi, Con Manopole GR001 Incluse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MY001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85,65 €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bl>
          </a:graphicData>
        </a:graphic>
      </p:graphicFrame>
      <p:pic>
        <p:nvPicPr>
          <p:cNvPr id="10" name="Immagine 9">
            <a:extLst>
              <a:ext uri="{FF2B5EF4-FFF2-40B4-BE49-F238E27FC236}">
                <a16:creationId xmlns:a16="http://schemas.microsoft.com/office/drawing/2014/main" id="{1DABFA28-07FE-823C-B8E0-EDC8E772E8CA}"/>
              </a:ext>
            </a:extLst>
          </p:cNvPr>
          <p:cNvPicPr>
            <a:picLocks noChangeAspect="1"/>
          </p:cNvPicPr>
          <p:nvPr/>
        </p:nvPicPr>
        <p:blipFill>
          <a:blip r:embed="rId2"/>
          <a:srcRect l="5643" t="39246" r="5643" b="40841"/>
          <a:stretch>
            <a:fillRect/>
          </a:stretch>
        </p:blipFill>
        <p:spPr>
          <a:xfrm>
            <a:off x="1217187" y="2632182"/>
            <a:ext cx="4423619" cy="756000"/>
          </a:xfrm>
          <a:prstGeom prst="rect">
            <a:avLst/>
          </a:prstGeom>
        </p:spPr>
      </p:pic>
      <p:graphicFrame>
        <p:nvGraphicFramePr>
          <p:cNvPr id="3" name="Tabella 2">
            <a:extLst>
              <a:ext uri="{FF2B5EF4-FFF2-40B4-BE49-F238E27FC236}">
                <a16:creationId xmlns:a16="http://schemas.microsoft.com/office/drawing/2014/main" id="{E1303107-A2B0-3AE8-53DA-2E9E6B7FD16C}"/>
              </a:ext>
            </a:extLst>
          </p:cNvPr>
          <p:cNvGraphicFramePr>
            <a:graphicFrameLocks noGrp="1"/>
          </p:cNvGraphicFramePr>
          <p:nvPr>
            <p:extLst>
              <p:ext uri="{D42A27DB-BD31-4B8C-83A1-F6EECF244321}">
                <p14:modId xmlns:p14="http://schemas.microsoft.com/office/powerpoint/2010/main" val="248819007"/>
              </p:ext>
            </p:extLst>
          </p:nvPr>
        </p:nvGraphicFramePr>
        <p:xfrm>
          <a:off x="386998" y="5263160"/>
          <a:ext cx="6084001" cy="263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algn="ctr"/>
                      <a:r>
                        <a:rPr lang="it-IT" sz="1200" b="1" dirty="0">
                          <a:latin typeface="Helvetica" panose="020B0604020202020204" pitchFamily="34" charset="0"/>
                          <a:cs typeface="Helvetica" panose="020B0604020202020204" pitchFamily="34" charset="0"/>
                        </a:rPr>
                        <a:t>Comando Gas</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ACC 256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445,00 €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Comando Gas</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ACC 156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200" b="1" dirty="0">
                          <a:latin typeface="Helvetica" panose="020B0604020202020204" pitchFamily="34" charset="0"/>
                          <a:cs typeface="Helvetica" panose="020B0604020202020204" pitchFamily="34" charset="0"/>
                        </a:rPr>
                        <a:t>378,00 €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835812"/>
                  </a:ext>
                </a:extLst>
              </a:tr>
            </a:tbl>
          </a:graphicData>
        </a:graphic>
      </p:graphicFrame>
      <p:pic>
        <p:nvPicPr>
          <p:cNvPr id="8" name="Immagine 7">
            <a:extLst>
              <a:ext uri="{FF2B5EF4-FFF2-40B4-BE49-F238E27FC236}">
                <a16:creationId xmlns:a16="http://schemas.microsoft.com/office/drawing/2014/main" id="{2418DD4C-D937-4AC1-569F-78A724DDE914}"/>
              </a:ext>
            </a:extLst>
          </p:cNvPr>
          <p:cNvPicPr>
            <a:picLocks noChangeAspect="1"/>
          </p:cNvPicPr>
          <p:nvPr/>
        </p:nvPicPr>
        <p:blipFill>
          <a:blip r:embed="rId3"/>
          <a:stretch>
            <a:fillRect/>
          </a:stretch>
        </p:blipFill>
        <p:spPr>
          <a:xfrm>
            <a:off x="1414490" y="5292035"/>
            <a:ext cx="4029015" cy="864000"/>
          </a:xfrm>
          <a:prstGeom prst="rect">
            <a:avLst/>
          </a:prstGeom>
        </p:spPr>
      </p:pic>
    </p:spTree>
    <p:extLst>
      <p:ext uri="{BB962C8B-B14F-4D97-AF65-F5344CB8AC3E}">
        <p14:creationId xmlns:p14="http://schemas.microsoft.com/office/powerpoint/2010/main" val="1211361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274AE1DB-B08F-463A-AFFC-F90B5D3FB2FE}"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23</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1268495061"/>
              </p:ext>
            </p:extLst>
          </p:nvPr>
        </p:nvGraphicFramePr>
        <p:xfrm>
          <a:off x="387000" y="2556475"/>
          <a:ext cx="6084000" cy="6393939"/>
        </p:xfrm>
        <a:graphic>
          <a:graphicData uri="http://schemas.openxmlformats.org/drawingml/2006/table">
            <a:tbl>
              <a:tblPr firstRow="1" bandRow="1">
                <a:tableStyleId>{2D5ABB26-0587-4C30-8999-92F81FD0307C}</a:tableStyleId>
              </a:tblPr>
              <a:tblGrid>
                <a:gridCol w="6084000">
                  <a:extLst>
                    <a:ext uri="{9D8B030D-6E8A-4147-A177-3AD203B41FA5}">
                      <a16:colId xmlns:a16="http://schemas.microsoft.com/office/drawing/2014/main" val="1455896720"/>
                    </a:ext>
                  </a:extLst>
                </a:gridCol>
              </a:tblGrid>
              <a:tr h="617741">
                <a:tc>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3616198">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2160000">
                <a:tc>
                  <a:txBody>
                    <a:bodyPr/>
                    <a:lstStyle/>
                    <a:p>
                      <a:r>
                        <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rPr>
                        <a:t>Conformemente a quanto indicato nel vigente Regolamento Tecnico Production Bike (RTPRB) sulla carenatura di tutte le moto è obbligatorio esporre il logo del Fornitore Ufficiale del Campionato Italiano Velocità.</a:t>
                      </a:r>
                    </a:p>
                    <a:p>
                      <a:endPar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endParaRPr>
                    </a:p>
                    <a:p>
                      <a:r>
                        <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rPr>
                        <a:t>Gli adesivi del fornitore unico del campionato possono essere richiesti presso il racing service del fornitore stesso</a:t>
                      </a:r>
                    </a:p>
                    <a:p>
                      <a:endPar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endParaRPr>
                    </a:p>
                    <a:p>
                      <a:r>
                        <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rPr>
                        <a:t>Il mancato rispetto del presente articolo è sanzionato come indicato nelle Norme Sportive del vigente Regolamento Velocità. Il rifiuto a conformarsi alle richieste del CT riguardo la conformità del logo del Fornitore Ufficiale è equiparato ad un’irregolarità tecnica.</a:t>
                      </a:r>
                      <a:endParaRPr lang="it-IT" sz="1200" b="1" dirty="0">
                        <a:solidFill>
                          <a:schemeClr val="accent1">
                            <a:lumMod val="50000"/>
                          </a:schemeClr>
                        </a:solidFill>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4045687"/>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Logo Fornitore Ufficiale CIV</a:t>
            </a:r>
          </a:p>
        </p:txBody>
      </p:sp>
      <p:pic>
        <p:nvPicPr>
          <p:cNvPr id="15" name="Immagine 14">
            <a:extLst>
              <a:ext uri="{FF2B5EF4-FFF2-40B4-BE49-F238E27FC236}">
                <a16:creationId xmlns:a16="http://schemas.microsoft.com/office/drawing/2014/main" id="{1A5660AE-9FB8-A0A6-F2FA-48EB503DADFB}"/>
              </a:ext>
            </a:extLst>
          </p:cNvPr>
          <p:cNvPicPr>
            <a:picLocks noChangeAspect="1"/>
          </p:cNvPicPr>
          <p:nvPr/>
        </p:nvPicPr>
        <p:blipFill>
          <a:blip r:embed="rId2"/>
          <a:stretch>
            <a:fillRect/>
          </a:stretch>
        </p:blipFill>
        <p:spPr>
          <a:xfrm>
            <a:off x="459000" y="3303206"/>
            <a:ext cx="5940000" cy="3299588"/>
          </a:xfrm>
          <a:prstGeom prst="rect">
            <a:avLst/>
          </a:prstGeom>
        </p:spPr>
      </p:pic>
    </p:spTree>
    <p:extLst>
      <p:ext uri="{BB962C8B-B14F-4D97-AF65-F5344CB8AC3E}">
        <p14:creationId xmlns:p14="http://schemas.microsoft.com/office/powerpoint/2010/main" val="293430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B355A07B-2685-4499-B0CA-B0003AA97632}"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3</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3104477909"/>
              </p:ext>
            </p:extLst>
          </p:nvPr>
        </p:nvGraphicFramePr>
        <p:xfrm>
          <a:off x="387000" y="2556475"/>
          <a:ext cx="6084000" cy="4937741"/>
        </p:xfrm>
        <a:graphic>
          <a:graphicData uri="http://schemas.openxmlformats.org/drawingml/2006/table">
            <a:tbl>
              <a:tblPr firstRow="1" bandRow="1">
                <a:tableStyleId>{2D5ABB26-0587-4C30-8999-92F81FD0307C}</a:tableStyleId>
              </a:tblPr>
              <a:tblGrid>
                <a:gridCol w="1314579">
                  <a:extLst>
                    <a:ext uri="{9D8B030D-6E8A-4147-A177-3AD203B41FA5}">
                      <a16:colId xmlns:a16="http://schemas.microsoft.com/office/drawing/2014/main" val="1455896720"/>
                    </a:ext>
                  </a:extLst>
                </a:gridCol>
                <a:gridCol w="1169421">
                  <a:extLst>
                    <a:ext uri="{9D8B030D-6E8A-4147-A177-3AD203B41FA5}">
                      <a16:colId xmlns:a16="http://schemas.microsoft.com/office/drawing/2014/main" val="3709011879"/>
                    </a:ext>
                  </a:extLst>
                </a:gridCol>
                <a:gridCol w="921354">
                  <a:extLst>
                    <a:ext uri="{9D8B030D-6E8A-4147-A177-3AD203B41FA5}">
                      <a16:colId xmlns:a16="http://schemas.microsoft.com/office/drawing/2014/main" val="1620310175"/>
                    </a:ext>
                  </a:extLst>
                </a:gridCol>
                <a:gridCol w="878646">
                  <a:extLst>
                    <a:ext uri="{9D8B030D-6E8A-4147-A177-3AD203B41FA5}">
                      <a16:colId xmlns:a16="http://schemas.microsoft.com/office/drawing/2014/main" val="3259560755"/>
                    </a:ext>
                  </a:extLst>
                </a:gridCol>
                <a:gridCol w="776899">
                  <a:extLst>
                    <a:ext uri="{9D8B030D-6E8A-4147-A177-3AD203B41FA5}">
                      <a16:colId xmlns:a16="http://schemas.microsoft.com/office/drawing/2014/main" val="2676610527"/>
                    </a:ext>
                  </a:extLst>
                </a:gridCol>
                <a:gridCol w="1023101">
                  <a:extLst>
                    <a:ext uri="{9D8B030D-6E8A-4147-A177-3AD203B41FA5}">
                      <a16:colId xmlns:a16="http://schemas.microsoft.com/office/drawing/2014/main" val="4167572237"/>
                    </a:ext>
                  </a:extLst>
                </a:gridCol>
              </a:tblGrid>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Marca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Modello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Anno inizio produzione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Peso Minimo Motociclo </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Regime Massimo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Regime misura fonometrica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rowSpan="2">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RSV4 1100 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2021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solidFill>
                            <a:srgbClr val="FF0000"/>
                          </a:solidFill>
                          <a:latin typeface="Helvetica" panose="020B0604020202020204" pitchFamily="34" charset="0"/>
                          <a:cs typeface="Helvetica" panose="020B0604020202020204" pitchFamily="34" charset="0"/>
                        </a:rPr>
                        <a:t>181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solidFill>
                            <a:srgbClr val="FF0000"/>
                          </a:solidFill>
                          <a:latin typeface="Helvetica" panose="020B0604020202020204" pitchFamily="34" charset="0"/>
                          <a:cs typeface="Helvetica" panose="020B0604020202020204" pitchFamily="34" charset="0"/>
                        </a:rPr>
                        <a:t>14750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5500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540000">
                <a:tc vMerge="1">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1" dirty="0">
                          <a:latin typeface="Helvetica" panose="020B0604020202020204" pitchFamily="34" charset="0"/>
                          <a:cs typeface="Helvetica" panose="020B0604020202020204" pitchFamily="34" charset="0"/>
                        </a:rPr>
                        <a:t>RSV4 1100 RR</a:t>
                      </a:r>
                    </a:p>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solidFill>
                            <a:srgbClr val="FF0000"/>
                          </a:solidFill>
                          <a:latin typeface="Helvetica" panose="020B0604020202020204" pitchFamily="34" charset="0"/>
                          <a:cs typeface="Helvetica" panose="020B0604020202020204" pitchFamily="34" charset="0"/>
                        </a:rPr>
                        <a:t>181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solidFill>
                            <a:srgbClr val="FF0000"/>
                          </a:solidFill>
                          <a:latin typeface="Helvetica" panose="020B0604020202020204" pitchFamily="34" charset="0"/>
                          <a:cs typeface="Helvetica" panose="020B0604020202020204" pitchFamily="34" charset="0"/>
                        </a:rPr>
                        <a:t>14750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1" dirty="0">
                          <a:latin typeface="Helvetica" panose="020B0604020202020204" pitchFamily="34" charset="0"/>
                          <a:cs typeface="Helvetica" panose="020B0604020202020204" pitchFamily="34" charset="0"/>
                        </a:rPr>
                        <a:t>5500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S1000 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176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15000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1" dirty="0">
                          <a:latin typeface="Helvetica" panose="020B0604020202020204" pitchFamily="34" charset="0"/>
                          <a:cs typeface="Helvetica" panose="020B0604020202020204" pitchFamily="34" charset="0"/>
                        </a:rPr>
                        <a:t>5500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Panigale V4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solidFill>
                            <a:srgbClr val="FF0000"/>
                          </a:solidFill>
                          <a:latin typeface="Helvetica" panose="020B0604020202020204" pitchFamily="34" charset="0"/>
                          <a:cs typeface="Helvetica" panose="020B0604020202020204" pitchFamily="34" charset="0"/>
                        </a:rPr>
                        <a:t>181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solidFill>
                            <a:srgbClr val="FF0000"/>
                          </a:solidFill>
                          <a:latin typeface="Helvetica" panose="020B0604020202020204" pitchFamily="34" charset="0"/>
                          <a:cs typeface="Helvetica" panose="020B0604020202020204" pitchFamily="34" charset="0"/>
                        </a:rPr>
                        <a:t>14750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5500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CBR 1000 RR-R</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Standard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176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a:latin typeface="Helvetica" panose="020B0604020202020204" pitchFamily="34" charset="0"/>
                          <a:cs typeface="Helvetica" panose="020B0604020202020204" pitchFamily="34" charset="0"/>
                        </a:rPr>
                        <a:t>15200</a:t>
                      </a: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5500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ZX-10 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176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15100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5500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GSX R 1000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2019</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176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15200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5500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YZF-R1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2020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176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15200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5500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Pesi minimi e regimi di rotazione motore massimi CIV Superbike</a:t>
            </a:r>
          </a:p>
        </p:txBody>
      </p:sp>
      <p:pic>
        <p:nvPicPr>
          <p:cNvPr id="8" name="Immagine 7" descr="Immagine che contiene testo, Carattere, Elementi grafici, grafica&#10;&#10;Il contenuto generato dall'IA potrebbe non essere corretto.">
            <a:extLst>
              <a:ext uri="{FF2B5EF4-FFF2-40B4-BE49-F238E27FC236}">
                <a16:creationId xmlns:a16="http://schemas.microsoft.com/office/drawing/2014/main" id="{3CD4A420-BE5B-7A6E-2CCC-D9C08BBDDED9}"/>
              </a:ext>
            </a:extLst>
          </p:cNvPr>
          <p:cNvPicPr>
            <a:picLocks noChangeAspect="1"/>
          </p:cNvPicPr>
          <p:nvPr/>
        </p:nvPicPr>
        <p:blipFill>
          <a:blip r:embed="rId2"/>
          <a:stretch>
            <a:fillRect/>
          </a:stretch>
        </p:blipFill>
        <p:spPr>
          <a:xfrm>
            <a:off x="455586" y="5493030"/>
            <a:ext cx="1188000" cy="186681"/>
          </a:xfrm>
          <a:prstGeom prst="rect">
            <a:avLst/>
          </a:prstGeom>
        </p:spPr>
      </p:pic>
      <p:pic>
        <p:nvPicPr>
          <p:cNvPr id="9" name="Immagine 8">
            <a:extLst>
              <a:ext uri="{FF2B5EF4-FFF2-40B4-BE49-F238E27FC236}">
                <a16:creationId xmlns:a16="http://schemas.microsoft.com/office/drawing/2014/main" id="{5390190D-00B4-76E0-1D22-F02A770C76D0}"/>
              </a:ext>
            </a:extLst>
          </p:cNvPr>
          <p:cNvPicPr>
            <a:picLocks noChangeAspect="1"/>
          </p:cNvPicPr>
          <p:nvPr/>
        </p:nvPicPr>
        <p:blipFill>
          <a:blip r:embed="rId3"/>
          <a:stretch>
            <a:fillRect/>
          </a:stretch>
        </p:blipFill>
        <p:spPr>
          <a:xfrm>
            <a:off x="455586" y="4377541"/>
            <a:ext cx="1188000" cy="253378"/>
          </a:xfrm>
          <a:prstGeom prst="rect">
            <a:avLst/>
          </a:prstGeom>
        </p:spPr>
      </p:pic>
      <p:pic>
        <p:nvPicPr>
          <p:cNvPr id="10" name="Immagine 9" descr="Immagine che contiene Carattere, Elementi grafici, testo, logo&#10;&#10;Il contenuto generato dall'IA potrebbe non essere corretto.">
            <a:extLst>
              <a:ext uri="{FF2B5EF4-FFF2-40B4-BE49-F238E27FC236}">
                <a16:creationId xmlns:a16="http://schemas.microsoft.com/office/drawing/2014/main" id="{E1D75AA7-6279-FF70-7AC8-8B0D4A8647B9}"/>
              </a:ext>
            </a:extLst>
          </p:cNvPr>
          <p:cNvPicPr>
            <a:picLocks noChangeAspect="1"/>
          </p:cNvPicPr>
          <p:nvPr/>
        </p:nvPicPr>
        <p:blipFill>
          <a:blip r:embed="rId4"/>
          <a:stretch>
            <a:fillRect/>
          </a:stretch>
        </p:blipFill>
        <p:spPr>
          <a:xfrm>
            <a:off x="506390" y="4785138"/>
            <a:ext cx="1086391" cy="612000"/>
          </a:xfrm>
          <a:prstGeom prst="rect">
            <a:avLst/>
          </a:prstGeom>
        </p:spPr>
      </p:pic>
      <p:pic>
        <p:nvPicPr>
          <p:cNvPr id="11" name="Immagine 10" descr="Immagine che contiene Carattere, Elementi grafici, grafica, logo&#10;&#10;Il contenuto generato dall'IA potrebbe non essere corretto.">
            <a:extLst>
              <a:ext uri="{FF2B5EF4-FFF2-40B4-BE49-F238E27FC236}">
                <a16:creationId xmlns:a16="http://schemas.microsoft.com/office/drawing/2014/main" id="{DB3F7478-8B56-9FDC-6CCE-3CF97B09FF78}"/>
              </a:ext>
            </a:extLst>
          </p:cNvPr>
          <p:cNvPicPr>
            <a:picLocks noChangeAspect="1"/>
          </p:cNvPicPr>
          <p:nvPr/>
        </p:nvPicPr>
        <p:blipFill>
          <a:blip r:embed="rId5"/>
          <a:stretch>
            <a:fillRect/>
          </a:stretch>
        </p:blipFill>
        <p:spPr>
          <a:xfrm>
            <a:off x="455586" y="6599487"/>
            <a:ext cx="1188000" cy="231104"/>
          </a:xfrm>
          <a:prstGeom prst="rect">
            <a:avLst/>
          </a:prstGeom>
        </p:spPr>
      </p:pic>
      <p:pic>
        <p:nvPicPr>
          <p:cNvPr id="12" name="Immagine 11" descr="Immagine che contiene logo, testo, simbolo, Elementi grafici&#10;&#10;Il contenuto generato dall'IA potrebbe non essere corretto.">
            <a:extLst>
              <a:ext uri="{FF2B5EF4-FFF2-40B4-BE49-F238E27FC236}">
                <a16:creationId xmlns:a16="http://schemas.microsoft.com/office/drawing/2014/main" id="{823DB040-1E67-42C9-0366-1FF460158349}"/>
              </a:ext>
            </a:extLst>
          </p:cNvPr>
          <p:cNvPicPr>
            <a:picLocks noChangeAspect="1"/>
          </p:cNvPicPr>
          <p:nvPr/>
        </p:nvPicPr>
        <p:blipFill>
          <a:blip r:embed="rId6"/>
          <a:srcRect t="13155" b="17816"/>
          <a:stretch>
            <a:fillRect/>
          </a:stretch>
        </p:blipFill>
        <p:spPr>
          <a:xfrm>
            <a:off x="455586" y="7019824"/>
            <a:ext cx="1188000" cy="461284"/>
          </a:xfrm>
          <a:prstGeom prst="rect">
            <a:avLst/>
          </a:prstGeom>
        </p:spPr>
      </p:pic>
      <p:pic>
        <p:nvPicPr>
          <p:cNvPr id="13" name="Immagine 12" descr="Immagine che contiene nero, oscurità&#10;&#10;Il contenuto generato dall'IA potrebbe non essere corretto.">
            <a:extLst>
              <a:ext uri="{FF2B5EF4-FFF2-40B4-BE49-F238E27FC236}">
                <a16:creationId xmlns:a16="http://schemas.microsoft.com/office/drawing/2014/main" id="{67E6B17C-E1A6-8E52-4C71-3A438934BC0A}"/>
              </a:ext>
            </a:extLst>
          </p:cNvPr>
          <p:cNvPicPr>
            <a:picLocks noChangeAspect="1"/>
          </p:cNvPicPr>
          <p:nvPr/>
        </p:nvPicPr>
        <p:blipFill>
          <a:blip r:embed="rId7"/>
          <a:stretch>
            <a:fillRect/>
          </a:stretch>
        </p:blipFill>
        <p:spPr>
          <a:xfrm>
            <a:off x="455586" y="6047293"/>
            <a:ext cx="1188000" cy="212553"/>
          </a:xfrm>
          <a:prstGeom prst="rect">
            <a:avLst/>
          </a:prstGeom>
        </p:spPr>
      </p:pic>
      <p:pic>
        <p:nvPicPr>
          <p:cNvPr id="19" name="Immagine 18" descr="Immagine che contiene testo, Carattere, Elementi grafici, grafica&#10;&#10;Il contenuto generato dall'IA potrebbe non essere corretto.">
            <a:extLst>
              <a:ext uri="{FF2B5EF4-FFF2-40B4-BE49-F238E27FC236}">
                <a16:creationId xmlns:a16="http://schemas.microsoft.com/office/drawing/2014/main" id="{D8E59401-FD1E-B84F-83CA-274D195DE5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891" y="3515430"/>
            <a:ext cx="879388" cy="360000"/>
          </a:xfrm>
          <a:prstGeom prst="rect">
            <a:avLst/>
          </a:prstGeom>
        </p:spPr>
      </p:pic>
    </p:spTree>
    <p:extLst>
      <p:ext uri="{BB962C8B-B14F-4D97-AF65-F5344CB8AC3E}">
        <p14:creationId xmlns:p14="http://schemas.microsoft.com/office/powerpoint/2010/main" val="115816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35A53043-0910-4D59-B099-C19F3B3EE849}"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4</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3142290397"/>
              </p:ext>
            </p:extLst>
          </p:nvPr>
        </p:nvGraphicFramePr>
        <p:xfrm>
          <a:off x="387000" y="2556475"/>
          <a:ext cx="6069083" cy="5617725"/>
        </p:xfrm>
        <a:graphic>
          <a:graphicData uri="http://schemas.openxmlformats.org/drawingml/2006/table">
            <a:tbl>
              <a:tblPr firstRow="1" bandRow="1">
                <a:tableStyleId>{2D5ABB26-0587-4C30-8999-92F81FD0307C}</a:tableStyleId>
              </a:tblPr>
              <a:tblGrid>
                <a:gridCol w="1314579">
                  <a:extLst>
                    <a:ext uri="{9D8B030D-6E8A-4147-A177-3AD203B41FA5}">
                      <a16:colId xmlns:a16="http://schemas.microsoft.com/office/drawing/2014/main" val="1455896720"/>
                    </a:ext>
                  </a:extLst>
                </a:gridCol>
                <a:gridCol w="1170000">
                  <a:extLst>
                    <a:ext uri="{9D8B030D-6E8A-4147-A177-3AD203B41FA5}">
                      <a16:colId xmlns:a16="http://schemas.microsoft.com/office/drawing/2014/main" val="3709011879"/>
                    </a:ext>
                  </a:extLst>
                </a:gridCol>
                <a:gridCol w="921600">
                  <a:extLst>
                    <a:ext uri="{9D8B030D-6E8A-4147-A177-3AD203B41FA5}">
                      <a16:colId xmlns:a16="http://schemas.microsoft.com/office/drawing/2014/main" val="1620310175"/>
                    </a:ext>
                  </a:extLst>
                </a:gridCol>
                <a:gridCol w="862904">
                  <a:extLst>
                    <a:ext uri="{9D8B030D-6E8A-4147-A177-3AD203B41FA5}">
                      <a16:colId xmlns:a16="http://schemas.microsoft.com/office/drawing/2014/main" val="3259560755"/>
                    </a:ext>
                  </a:extLst>
                </a:gridCol>
                <a:gridCol w="900000">
                  <a:extLst>
                    <a:ext uri="{9D8B030D-6E8A-4147-A177-3AD203B41FA5}">
                      <a16:colId xmlns:a16="http://schemas.microsoft.com/office/drawing/2014/main" val="2676610527"/>
                    </a:ext>
                  </a:extLst>
                </a:gridCol>
                <a:gridCol w="900000">
                  <a:extLst>
                    <a:ext uri="{9D8B030D-6E8A-4147-A177-3AD203B41FA5}">
                      <a16:colId xmlns:a16="http://schemas.microsoft.com/office/drawing/2014/main" val="4167572237"/>
                    </a:ext>
                  </a:extLst>
                </a:gridCol>
              </a:tblGrid>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Marca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Modello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Anno inizio produzione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ECU</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Firmware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100" dirty="0">
                          <a:solidFill>
                            <a:schemeClr val="bg1"/>
                          </a:solidFill>
                          <a:latin typeface="Aharoni" panose="02010803020104030203" pitchFamily="2" charset="-79"/>
                          <a:cs typeface="Aharoni" panose="02010803020104030203" pitchFamily="2" charset="-79"/>
                        </a:rPr>
                        <a:t>Componenti kit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rowSpan="2">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RSV4 1100 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2021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t-IT" sz="1100" b="1" dirty="0">
                          <a:latin typeface="Helvetica" panose="020B0604020202020204" pitchFamily="34" charset="0"/>
                          <a:cs typeface="Helvetica" panose="020B0604020202020204" pitchFamily="34" charset="0"/>
                        </a:rPr>
                        <a:t>APX2</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t-IT" sz="1100" b="1" dirty="0">
                          <a:latin typeface="Helvetica" panose="020B0604020202020204" pitchFamily="34" charset="0"/>
                          <a:cs typeface="Helvetica" panose="020B0604020202020204" pitchFamily="34" charset="0"/>
                        </a:rPr>
                        <a:t>TBD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1" dirty="0">
                          <a:latin typeface="Helvetica" panose="020B0604020202020204" pitchFamily="34" charset="0"/>
                          <a:cs typeface="Helvetica" panose="020B0604020202020204" pitchFamily="34" charset="0"/>
                        </a:rPr>
                        <a:t>Cablaggio</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Cruscotto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540000">
                <a:tc vMerge="1">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1" dirty="0">
                          <a:latin typeface="Helvetica" panose="020B0604020202020204" pitchFamily="34" charset="0"/>
                          <a:cs typeface="Helvetica" panose="020B0604020202020204" pitchFamily="34" charset="0"/>
                        </a:rPr>
                        <a:t>RSV4 1100 RR</a:t>
                      </a:r>
                    </a:p>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it-IT" sz="12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it-IT" sz="12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it-IT" sz="12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S1000 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Alpha Racing</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TBD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1" dirty="0">
                          <a:latin typeface="Helvetica" panose="020B0604020202020204" pitchFamily="34" charset="0"/>
                          <a:cs typeface="Helvetica" panose="020B0604020202020204" pitchFamily="34" charset="0"/>
                        </a:rPr>
                        <a:t>Cablaggio</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Cruscotto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Panigale V4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Standard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TBD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Cablaggio</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Racing</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CBR 1000 RR-R </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Standard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HRC</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TBD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Cablaggio</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Racing</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ZX-10 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Standard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TBD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TBD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GSX R 1000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2019</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Standard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TBD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TBD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YZF-R1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2020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Marelli</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Rex 140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TBD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Cablaggio</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Cruscotto</a:t>
                      </a:r>
                    </a:p>
                    <a:p>
                      <a:pPr algn="ctr"/>
                      <a:r>
                        <a:rPr lang="it-IT" sz="1100" b="1" dirty="0">
                          <a:latin typeface="Helvetica" panose="020B0604020202020204" pitchFamily="34" charset="0"/>
                          <a:cs typeface="Helvetica" panose="020B0604020202020204" pitchFamily="34" charset="0"/>
                        </a:rPr>
                        <a:t>+</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IMU</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Cornetti KIT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8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ECU + kit Elettronica CIV Superbike</a:t>
            </a:r>
          </a:p>
        </p:txBody>
      </p:sp>
      <p:pic>
        <p:nvPicPr>
          <p:cNvPr id="7" name="Immagine 6" descr="Immagine che contiene testo, Carattere, Elementi grafici, grafica&#10;&#10;Il contenuto generato dall'IA potrebbe non essere corretto.">
            <a:extLst>
              <a:ext uri="{FF2B5EF4-FFF2-40B4-BE49-F238E27FC236}">
                <a16:creationId xmlns:a16="http://schemas.microsoft.com/office/drawing/2014/main" id="{B99FE008-0DD4-9C8F-5563-099A7BEA0A97}"/>
              </a:ext>
            </a:extLst>
          </p:cNvPr>
          <p:cNvPicPr>
            <a:picLocks noChangeAspect="1"/>
          </p:cNvPicPr>
          <p:nvPr/>
        </p:nvPicPr>
        <p:blipFill>
          <a:blip r:embed="rId2"/>
          <a:stretch>
            <a:fillRect/>
          </a:stretch>
        </p:blipFill>
        <p:spPr>
          <a:xfrm>
            <a:off x="455586" y="5493030"/>
            <a:ext cx="1188000" cy="186681"/>
          </a:xfrm>
          <a:prstGeom prst="rect">
            <a:avLst/>
          </a:prstGeom>
        </p:spPr>
      </p:pic>
      <p:pic>
        <p:nvPicPr>
          <p:cNvPr id="15" name="Immagine 14">
            <a:extLst>
              <a:ext uri="{FF2B5EF4-FFF2-40B4-BE49-F238E27FC236}">
                <a16:creationId xmlns:a16="http://schemas.microsoft.com/office/drawing/2014/main" id="{53571C2F-9163-13BB-8DB7-1A4CB6A989DA}"/>
              </a:ext>
            </a:extLst>
          </p:cNvPr>
          <p:cNvPicPr>
            <a:picLocks noChangeAspect="1"/>
          </p:cNvPicPr>
          <p:nvPr/>
        </p:nvPicPr>
        <p:blipFill>
          <a:blip r:embed="rId3"/>
          <a:stretch>
            <a:fillRect/>
          </a:stretch>
        </p:blipFill>
        <p:spPr>
          <a:xfrm>
            <a:off x="455586" y="4377541"/>
            <a:ext cx="1188000" cy="253378"/>
          </a:xfrm>
          <a:prstGeom prst="rect">
            <a:avLst/>
          </a:prstGeom>
        </p:spPr>
      </p:pic>
      <p:pic>
        <p:nvPicPr>
          <p:cNvPr id="16" name="Immagine 15" descr="Immagine che contiene Carattere, Elementi grafici, testo, logo&#10;&#10;Il contenuto generato dall'IA potrebbe non essere corretto.">
            <a:extLst>
              <a:ext uri="{FF2B5EF4-FFF2-40B4-BE49-F238E27FC236}">
                <a16:creationId xmlns:a16="http://schemas.microsoft.com/office/drawing/2014/main" id="{07E2DD48-19A3-ABFB-574B-62B9842DFEC3}"/>
              </a:ext>
            </a:extLst>
          </p:cNvPr>
          <p:cNvPicPr>
            <a:picLocks noChangeAspect="1"/>
          </p:cNvPicPr>
          <p:nvPr/>
        </p:nvPicPr>
        <p:blipFill>
          <a:blip r:embed="rId4"/>
          <a:stretch>
            <a:fillRect/>
          </a:stretch>
        </p:blipFill>
        <p:spPr>
          <a:xfrm>
            <a:off x="506390" y="4785138"/>
            <a:ext cx="1086391" cy="612000"/>
          </a:xfrm>
          <a:prstGeom prst="rect">
            <a:avLst/>
          </a:prstGeom>
        </p:spPr>
      </p:pic>
      <p:pic>
        <p:nvPicPr>
          <p:cNvPr id="17" name="Immagine 16" descr="Immagine che contiene Carattere, Elementi grafici, grafica, logo&#10;&#10;Il contenuto generato dall'IA potrebbe non essere corretto.">
            <a:extLst>
              <a:ext uri="{FF2B5EF4-FFF2-40B4-BE49-F238E27FC236}">
                <a16:creationId xmlns:a16="http://schemas.microsoft.com/office/drawing/2014/main" id="{F4847370-CFE7-6217-00C7-62476D4E253B}"/>
              </a:ext>
            </a:extLst>
          </p:cNvPr>
          <p:cNvPicPr>
            <a:picLocks noChangeAspect="1"/>
          </p:cNvPicPr>
          <p:nvPr/>
        </p:nvPicPr>
        <p:blipFill>
          <a:blip r:embed="rId5"/>
          <a:stretch>
            <a:fillRect/>
          </a:stretch>
        </p:blipFill>
        <p:spPr>
          <a:xfrm>
            <a:off x="455586" y="6599487"/>
            <a:ext cx="1188000" cy="231104"/>
          </a:xfrm>
          <a:prstGeom prst="rect">
            <a:avLst/>
          </a:prstGeom>
        </p:spPr>
      </p:pic>
      <p:pic>
        <p:nvPicPr>
          <p:cNvPr id="18" name="Immagine 17" descr="Immagine che contiene logo, testo, simbolo, Elementi grafici&#10;&#10;Il contenuto generato dall'IA potrebbe non essere corretto.">
            <a:extLst>
              <a:ext uri="{FF2B5EF4-FFF2-40B4-BE49-F238E27FC236}">
                <a16:creationId xmlns:a16="http://schemas.microsoft.com/office/drawing/2014/main" id="{82827813-3851-0F01-098D-D6891E4BFD2B}"/>
              </a:ext>
            </a:extLst>
          </p:cNvPr>
          <p:cNvPicPr>
            <a:picLocks noChangeAspect="1"/>
          </p:cNvPicPr>
          <p:nvPr/>
        </p:nvPicPr>
        <p:blipFill>
          <a:blip r:embed="rId6"/>
          <a:srcRect t="13155" b="17816"/>
          <a:stretch>
            <a:fillRect/>
          </a:stretch>
        </p:blipFill>
        <p:spPr>
          <a:xfrm>
            <a:off x="455586" y="7318205"/>
            <a:ext cx="1188000" cy="461284"/>
          </a:xfrm>
          <a:prstGeom prst="rect">
            <a:avLst/>
          </a:prstGeom>
        </p:spPr>
      </p:pic>
      <p:pic>
        <p:nvPicPr>
          <p:cNvPr id="19" name="Immagine 18" descr="Immagine che contiene nero, oscurità&#10;&#10;Il contenuto generato dall'IA potrebbe non essere corretto.">
            <a:extLst>
              <a:ext uri="{FF2B5EF4-FFF2-40B4-BE49-F238E27FC236}">
                <a16:creationId xmlns:a16="http://schemas.microsoft.com/office/drawing/2014/main" id="{75957EDF-F7C1-364D-B4F0-26FD334F4815}"/>
              </a:ext>
            </a:extLst>
          </p:cNvPr>
          <p:cNvPicPr>
            <a:picLocks noChangeAspect="1"/>
          </p:cNvPicPr>
          <p:nvPr/>
        </p:nvPicPr>
        <p:blipFill>
          <a:blip r:embed="rId7"/>
          <a:stretch>
            <a:fillRect/>
          </a:stretch>
        </p:blipFill>
        <p:spPr>
          <a:xfrm>
            <a:off x="455586" y="6047293"/>
            <a:ext cx="1188000" cy="212553"/>
          </a:xfrm>
          <a:prstGeom prst="rect">
            <a:avLst/>
          </a:prstGeom>
        </p:spPr>
      </p:pic>
      <p:pic>
        <p:nvPicPr>
          <p:cNvPr id="8" name="Immagine 7" descr="Immagine che contiene testo, Carattere, Elementi grafici, grafica&#10;&#10;Il contenuto generato dall'IA potrebbe non essere corretto.">
            <a:extLst>
              <a:ext uri="{FF2B5EF4-FFF2-40B4-BE49-F238E27FC236}">
                <a16:creationId xmlns:a16="http://schemas.microsoft.com/office/drawing/2014/main" id="{961F67EF-8A7C-B768-67BF-41AAB2EB75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891" y="3515430"/>
            <a:ext cx="879388" cy="360000"/>
          </a:xfrm>
          <a:prstGeom prst="rect">
            <a:avLst/>
          </a:prstGeom>
        </p:spPr>
      </p:pic>
    </p:spTree>
    <p:extLst>
      <p:ext uri="{BB962C8B-B14F-4D97-AF65-F5344CB8AC3E}">
        <p14:creationId xmlns:p14="http://schemas.microsoft.com/office/powerpoint/2010/main" val="348584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AD75C-DF48-2871-D816-754F9B1ADE18}"/>
            </a:ext>
          </a:extLst>
        </p:cNvPr>
        <p:cNvGrpSpPr/>
        <p:nvPr/>
      </p:nvGrpSpPr>
      <p:grpSpPr>
        <a:xfrm>
          <a:off x="0" y="0"/>
          <a:ext cx="0" cy="0"/>
          <a:chOff x="0" y="0"/>
          <a:chExt cx="0" cy="0"/>
        </a:xfrm>
      </p:grpSpPr>
      <p:sp>
        <p:nvSpPr>
          <p:cNvPr id="4" name="Segnaposto data 3">
            <a:extLst>
              <a:ext uri="{FF2B5EF4-FFF2-40B4-BE49-F238E27FC236}">
                <a16:creationId xmlns:a16="http://schemas.microsoft.com/office/drawing/2014/main" id="{43C4AFA7-7F95-7CCF-16BF-5D67240EDC0D}"/>
              </a:ext>
            </a:extLst>
          </p:cNvPr>
          <p:cNvSpPr>
            <a:spLocks noGrp="1"/>
          </p:cNvSpPr>
          <p:nvPr>
            <p:ph type="dt" sz="half" idx="10"/>
          </p:nvPr>
        </p:nvSpPr>
        <p:spPr/>
        <p:txBody>
          <a:bodyPr/>
          <a:lstStyle/>
          <a:p>
            <a:fld id="{A162560A-B564-49BA-976D-ADB70F288B18}" type="datetime1">
              <a:rPr lang="it-IT" smtClean="0"/>
              <a:t>10/04/2026</a:t>
            </a:fld>
            <a:endParaRPr lang="it-IT"/>
          </a:p>
        </p:txBody>
      </p:sp>
      <p:sp>
        <p:nvSpPr>
          <p:cNvPr id="5" name="Segnaposto piè di pagina 4">
            <a:extLst>
              <a:ext uri="{FF2B5EF4-FFF2-40B4-BE49-F238E27FC236}">
                <a16:creationId xmlns:a16="http://schemas.microsoft.com/office/drawing/2014/main" id="{C42AE83F-1A54-0ECC-292F-6DE3139AB552}"/>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3182A930-D34C-25F9-C59B-FB6E5BD53616}"/>
              </a:ext>
            </a:extLst>
          </p:cNvPr>
          <p:cNvSpPr>
            <a:spLocks noGrp="1"/>
          </p:cNvSpPr>
          <p:nvPr>
            <p:ph type="sldNum" sz="quarter" idx="12"/>
          </p:nvPr>
        </p:nvSpPr>
        <p:spPr/>
        <p:txBody>
          <a:bodyPr/>
          <a:lstStyle/>
          <a:p>
            <a:fld id="{C29B42EB-9613-4C0C-ADFB-B4B95FAEA3CE}" type="slidenum">
              <a:rPr lang="it-IT" smtClean="0"/>
              <a:t>5</a:t>
            </a:fld>
            <a:endParaRPr lang="it-IT"/>
          </a:p>
        </p:txBody>
      </p:sp>
      <p:graphicFrame>
        <p:nvGraphicFramePr>
          <p:cNvPr id="3" name="Tabella 2">
            <a:extLst>
              <a:ext uri="{FF2B5EF4-FFF2-40B4-BE49-F238E27FC236}">
                <a16:creationId xmlns:a16="http://schemas.microsoft.com/office/drawing/2014/main" id="{FC2AC7D9-5955-440D-FFA3-6F2A06625CA0}"/>
              </a:ext>
            </a:extLst>
          </p:cNvPr>
          <p:cNvGraphicFramePr>
            <a:graphicFrameLocks noGrp="1"/>
          </p:cNvGraphicFramePr>
          <p:nvPr>
            <p:extLst>
              <p:ext uri="{D42A27DB-BD31-4B8C-83A1-F6EECF244321}">
                <p14:modId xmlns:p14="http://schemas.microsoft.com/office/powerpoint/2010/main" val="766116355"/>
              </p:ext>
            </p:extLst>
          </p:nvPr>
        </p:nvGraphicFramePr>
        <p:xfrm>
          <a:off x="387000" y="2556475"/>
          <a:ext cx="6084000" cy="6031436"/>
        </p:xfrm>
        <a:graphic>
          <a:graphicData uri="http://schemas.openxmlformats.org/drawingml/2006/table">
            <a:tbl>
              <a:tblPr firstRow="1" bandRow="1">
                <a:tableStyleId>{2D5ABB26-0587-4C30-8999-92F81FD0307C}</a:tableStyleId>
              </a:tblPr>
              <a:tblGrid>
                <a:gridCol w="3042000">
                  <a:extLst>
                    <a:ext uri="{9D8B030D-6E8A-4147-A177-3AD203B41FA5}">
                      <a16:colId xmlns:a16="http://schemas.microsoft.com/office/drawing/2014/main" val="1455896720"/>
                    </a:ext>
                  </a:extLst>
                </a:gridCol>
                <a:gridCol w="3042000">
                  <a:extLst>
                    <a:ext uri="{9D8B030D-6E8A-4147-A177-3AD203B41FA5}">
                      <a16:colId xmlns:a16="http://schemas.microsoft.com/office/drawing/2014/main" val="3079241876"/>
                    </a:ext>
                  </a:extLst>
                </a:gridCol>
              </a:tblGrid>
              <a:tr h="617741">
                <a:tc gridSpan="2">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it-IT"/>
                    </a:p>
                  </a:txBody>
                  <a:tcPr/>
                </a:tc>
                <a:extLst>
                  <a:ext uri="{0D108BD9-81ED-4DB2-BD59-A6C34878D82A}">
                    <a16:rowId xmlns:a16="http://schemas.microsoft.com/office/drawing/2014/main" val="1852651821"/>
                  </a:ext>
                </a:extLst>
              </a:tr>
              <a:tr h="2964191">
                <a:tc gridSpan="2">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3325900264"/>
                  </a:ext>
                </a:extLst>
              </a:tr>
              <a:tr h="1109111">
                <a:tc gridSpan="2">
                  <a:txBody>
                    <a:bodyPr/>
                    <a:lstStyle/>
                    <a:p>
                      <a:r>
                        <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rPr>
                        <a:t>Conformemente a quanto indicato nel vigente Regolamento Tecnico Superbike (RTSBK) su tutti i motocicli è obbligatorio installare il dispositivo unico di controllo CIV Superbike «RPM Supervisor» secondo le indicazioni presenti al link indicato.</a:t>
                      </a:r>
                    </a:p>
                    <a:p>
                      <a:endPar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endParaRPr>
                    </a:p>
                    <a:p>
                      <a:r>
                        <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rPr>
                        <a:t>Il dispositivo è acquistabile presso il fornitore unico per il campionato </a:t>
                      </a:r>
                      <a:r>
                        <a:rPr lang="it-IT" sz="1200" b="1" i="0" u="none" strike="noStrike" kern="1200" baseline="0" dirty="0" err="1">
                          <a:solidFill>
                            <a:schemeClr val="accent1">
                              <a:lumMod val="50000"/>
                            </a:schemeClr>
                          </a:solidFill>
                          <a:latin typeface="Helvetica" panose="020B0604020202020204" pitchFamily="34" charset="0"/>
                          <a:ea typeface="+mn-ea"/>
                          <a:cs typeface="Helvetica" panose="020B0604020202020204" pitchFamily="34" charset="0"/>
                        </a:rPr>
                        <a:t>Mectronik</a:t>
                      </a:r>
                      <a:r>
                        <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rPr>
                        <a:t>.</a:t>
                      </a:r>
                    </a:p>
                    <a:p>
                      <a:endPar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774045687"/>
                  </a:ext>
                </a:extLst>
              </a:tr>
              <a:tr h="360000">
                <a:tc>
                  <a:txBody>
                    <a:bodyPr/>
                    <a:lstStyle/>
                    <a:p>
                      <a:pPr algn="ctr"/>
                      <a:r>
                        <a:rPr lang="it-IT" sz="1200" b="1" i="0" u="none" strike="noStrike" kern="1200" baseline="0" dirty="0">
                          <a:solidFill>
                            <a:schemeClr val="bg1"/>
                          </a:solidFill>
                          <a:latin typeface="Helvetica" panose="020B0604020202020204" pitchFamily="34" charset="0"/>
                          <a:ea typeface="+mn-ea"/>
                          <a:cs typeface="Helvetica" panose="020B0604020202020204" pitchFamily="34" charset="0"/>
                        </a:rPr>
                        <a:t>Prezzo (riservato ai partecipanti al CIV)</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rPr>
                        <a:t>1100,00 € + iva (TBC)</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8959515"/>
                  </a:ext>
                </a:extLst>
              </a:tr>
              <a:tr h="360000">
                <a:tc>
                  <a:txBody>
                    <a:bodyPr/>
                    <a:lstStyle/>
                    <a:p>
                      <a:pPr algn="ctr"/>
                      <a:r>
                        <a:rPr lang="it-IT" sz="1200" b="1" i="0" u="none" strike="noStrike" kern="1200" baseline="0" dirty="0">
                          <a:solidFill>
                            <a:schemeClr val="bg1"/>
                          </a:solidFill>
                          <a:latin typeface="Helvetica" panose="020B0604020202020204" pitchFamily="34" charset="0"/>
                          <a:ea typeface="+mn-ea"/>
                          <a:cs typeface="Helvetica" panose="020B0604020202020204" pitchFamily="34" charset="0"/>
                        </a:rPr>
                        <a:t>Link per acquisto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hlinkClick r:id="rId2"/>
                        </a:rPr>
                        <a:t>https://www.mectronik.store/product/2d-rpmsupervisor/</a:t>
                      </a:r>
                      <a:endPar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8541155"/>
                  </a:ext>
                </a:extLst>
              </a:tr>
              <a:tr h="360000">
                <a:tc>
                  <a:txBody>
                    <a:bodyPr/>
                    <a:lstStyle/>
                    <a:p>
                      <a:pPr algn="ctr"/>
                      <a:r>
                        <a:rPr lang="it-IT" sz="1200" b="1" i="0" u="none" strike="noStrike" kern="1200" baseline="0" dirty="0">
                          <a:solidFill>
                            <a:schemeClr val="bg1"/>
                          </a:solidFill>
                          <a:latin typeface="Helvetica" panose="020B0604020202020204" pitchFamily="34" charset="0"/>
                          <a:ea typeface="+mn-ea"/>
                          <a:cs typeface="Helvetica" panose="020B0604020202020204" pitchFamily="34" charset="0"/>
                        </a:rPr>
                        <a:t>Mail supporto tecnico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b="1" i="0" u="none" strike="noStrike" kern="1200" baseline="0" dirty="0">
                          <a:solidFill>
                            <a:schemeClr val="accent1">
                              <a:lumMod val="50000"/>
                            </a:schemeClr>
                          </a:solidFill>
                          <a:latin typeface="Helvetica" panose="020B0604020202020204" pitchFamily="34" charset="0"/>
                          <a:ea typeface="+mn-ea"/>
                          <a:cs typeface="Helvetica" panose="020B0604020202020204" pitchFamily="34" charset="0"/>
                        </a:rPr>
                        <a:t>info@mectronik.com</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1760285"/>
                  </a:ext>
                </a:extLst>
              </a:tr>
            </a:tbl>
          </a:graphicData>
        </a:graphic>
      </p:graphicFrame>
      <p:sp>
        <p:nvSpPr>
          <p:cNvPr id="2" name="Titolo 1">
            <a:extLst>
              <a:ext uri="{FF2B5EF4-FFF2-40B4-BE49-F238E27FC236}">
                <a16:creationId xmlns:a16="http://schemas.microsoft.com/office/drawing/2014/main" id="{6027B276-26DC-A746-4A8A-F0337E5801D2}"/>
              </a:ext>
            </a:extLst>
          </p:cNvPr>
          <p:cNvSpPr txBox="1">
            <a:spLocks/>
          </p:cNvSpPr>
          <p:nvPr/>
        </p:nvSpPr>
        <p:spPr>
          <a:xfrm>
            <a:off x="471488" y="1486894"/>
            <a:ext cx="5915024" cy="922219"/>
          </a:xfrm>
          <a:prstGeom prst="rect">
            <a:avLst/>
          </a:prstGeom>
        </p:spPr>
        <p:txBody>
          <a:bodyPr anchor="b">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Dispositivo unico di controllo CIV Superbike</a:t>
            </a:r>
          </a:p>
        </p:txBody>
      </p:sp>
      <p:pic>
        <p:nvPicPr>
          <p:cNvPr id="8" name="Immagine 7">
            <a:extLst>
              <a:ext uri="{FF2B5EF4-FFF2-40B4-BE49-F238E27FC236}">
                <a16:creationId xmlns:a16="http://schemas.microsoft.com/office/drawing/2014/main" id="{1643F21E-0FFB-9237-E34F-76C5C76EE986}"/>
              </a:ext>
            </a:extLst>
          </p:cNvPr>
          <p:cNvPicPr>
            <a:picLocks noChangeAspect="1"/>
          </p:cNvPicPr>
          <p:nvPr/>
        </p:nvPicPr>
        <p:blipFill>
          <a:blip r:embed="rId3"/>
          <a:srcRect l="15884" t="38805" r="12579" b="3413"/>
          <a:stretch>
            <a:fillRect/>
          </a:stretch>
        </p:blipFill>
        <p:spPr>
          <a:xfrm>
            <a:off x="1176042" y="3275938"/>
            <a:ext cx="4505916" cy="2700000"/>
          </a:xfrm>
          <a:prstGeom prst="rect">
            <a:avLst/>
          </a:prstGeom>
        </p:spPr>
      </p:pic>
    </p:spTree>
    <p:extLst>
      <p:ext uri="{BB962C8B-B14F-4D97-AF65-F5344CB8AC3E}">
        <p14:creationId xmlns:p14="http://schemas.microsoft.com/office/powerpoint/2010/main" val="207487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429B30A5-2CD8-42C1-A529-426163E2BB8B}"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6</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4095407028"/>
              </p:ext>
            </p:extLst>
          </p:nvPr>
        </p:nvGraphicFramePr>
        <p:xfrm>
          <a:off x="387000" y="2556475"/>
          <a:ext cx="6069083" cy="5399653"/>
        </p:xfrm>
        <a:graphic>
          <a:graphicData uri="http://schemas.openxmlformats.org/drawingml/2006/table">
            <a:tbl>
              <a:tblPr firstRow="1" bandRow="1">
                <a:tableStyleId>{2D5ABB26-0587-4C30-8999-92F81FD0307C}</a:tableStyleId>
              </a:tblPr>
              <a:tblGrid>
                <a:gridCol w="1314579">
                  <a:extLst>
                    <a:ext uri="{9D8B030D-6E8A-4147-A177-3AD203B41FA5}">
                      <a16:colId xmlns:a16="http://schemas.microsoft.com/office/drawing/2014/main" val="1455896720"/>
                    </a:ext>
                  </a:extLst>
                </a:gridCol>
                <a:gridCol w="1170000">
                  <a:extLst>
                    <a:ext uri="{9D8B030D-6E8A-4147-A177-3AD203B41FA5}">
                      <a16:colId xmlns:a16="http://schemas.microsoft.com/office/drawing/2014/main" val="3709011879"/>
                    </a:ext>
                  </a:extLst>
                </a:gridCol>
                <a:gridCol w="921600">
                  <a:extLst>
                    <a:ext uri="{9D8B030D-6E8A-4147-A177-3AD203B41FA5}">
                      <a16:colId xmlns:a16="http://schemas.microsoft.com/office/drawing/2014/main" val="1620310175"/>
                    </a:ext>
                  </a:extLst>
                </a:gridCol>
                <a:gridCol w="1057117">
                  <a:extLst>
                    <a:ext uri="{9D8B030D-6E8A-4147-A177-3AD203B41FA5}">
                      <a16:colId xmlns:a16="http://schemas.microsoft.com/office/drawing/2014/main" val="3259560755"/>
                    </a:ext>
                  </a:extLst>
                </a:gridCol>
                <a:gridCol w="1605787">
                  <a:extLst>
                    <a:ext uri="{9D8B030D-6E8A-4147-A177-3AD203B41FA5}">
                      <a16:colId xmlns:a16="http://schemas.microsoft.com/office/drawing/2014/main" val="2676610527"/>
                    </a:ext>
                  </a:extLst>
                </a:gridCol>
              </a:tblGrid>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Marca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Modello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Anno inizio produzione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Componente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Modifica consentita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rowSpan="2">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RSV4 1100 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2021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540000">
                <a:tc vMerge="1">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1" dirty="0">
                          <a:latin typeface="Helvetica" panose="020B0604020202020204" pitchFamily="34" charset="0"/>
                          <a:cs typeface="Helvetica" panose="020B0604020202020204" pitchFamily="34" charset="0"/>
                        </a:rPr>
                        <a:t>RSV4 1100 RR</a:t>
                      </a:r>
                    </a:p>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it-IT" sz="12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it-IT" sz="12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S1000 RR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Panigale V4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2025</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Pompa freno posteriore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it-IT" sz="1050" b="1" dirty="0">
                          <a:latin typeface="Helvetica" panose="020B0604020202020204" pitchFamily="34" charset="0"/>
                          <a:cs typeface="Helvetica" panose="020B0604020202020204" pitchFamily="34" charset="0"/>
                        </a:rPr>
                        <a:t>Possibilità di installare pompa freno posteriore di serie del modello precedente per corretta installazione pedane aftermarket.</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CBR 1000 RR-R </a:t>
                      </a:r>
                      <a:br>
                        <a:rPr lang="it-IT" sz="1100" b="1" dirty="0">
                          <a:latin typeface="Helvetica" panose="020B0604020202020204" pitchFamily="34" charset="0"/>
                          <a:cs typeface="Helvetica" panose="020B0604020202020204" pitchFamily="34" charset="0"/>
                        </a:rPr>
                      </a:br>
                      <a:r>
                        <a:rPr lang="it-IT" sz="1100" b="1" dirty="0">
                          <a:latin typeface="Helvetica" panose="020B0604020202020204" pitchFamily="34" charset="0"/>
                          <a:cs typeface="Helvetica" panose="020B0604020202020204" pitchFamily="34" charset="0"/>
                        </a:rPr>
                        <a:t>Standard</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2024</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ZX-10 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2021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GSX R 1000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100" b="1" dirty="0">
                          <a:latin typeface="Helvetica" panose="020B0604020202020204" pitchFamily="34" charset="0"/>
                          <a:cs typeface="Helvetica" panose="020B0604020202020204" pitchFamily="34" charset="0"/>
                        </a:rPr>
                        <a:t>2019</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540000">
                <a:tc>
                  <a:txBody>
                    <a:bodyPr/>
                    <a:lstStyle/>
                    <a:p>
                      <a:pPr algn="ctr"/>
                      <a:endParaRPr lang="it-IT" sz="1100" dirty="0">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YZF-R1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100" b="1" dirty="0">
                          <a:latin typeface="Helvetica" panose="020B0604020202020204" pitchFamily="34" charset="0"/>
                          <a:cs typeface="Helvetica" panose="020B0604020202020204" pitchFamily="34" charset="0"/>
                        </a:rPr>
                        <a:t>2020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t-IT" sz="1100" b="1" dirty="0">
                        <a:latin typeface="Helvetica" panose="020B0604020202020204" pitchFamily="34" charset="0"/>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673592"/>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Deroghe modelli CIV Superbike</a:t>
            </a:r>
          </a:p>
        </p:txBody>
      </p:sp>
      <p:pic>
        <p:nvPicPr>
          <p:cNvPr id="8" name="Immagine 7" descr="Immagine che contiene testo, Carattere, Elementi grafici, grafica&#10;&#10;Il contenuto generato dall'IA potrebbe non essere corretto.">
            <a:extLst>
              <a:ext uri="{FF2B5EF4-FFF2-40B4-BE49-F238E27FC236}">
                <a16:creationId xmlns:a16="http://schemas.microsoft.com/office/drawing/2014/main" id="{3CD4A420-BE5B-7A6E-2CCC-D9C08BBDDED9}"/>
              </a:ext>
            </a:extLst>
          </p:cNvPr>
          <p:cNvPicPr>
            <a:picLocks noChangeAspect="1"/>
          </p:cNvPicPr>
          <p:nvPr/>
        </p:nvPicPr>
        <p:blipFill>
          <a:blip r:embed="rId2"/>
          <a:stretch>
            <a:fillRect/>
          </a:stretch>
        </p:blipFill>
        <p:spPr>
          <a:xfrm>
            <a:off x="455586" y="5976962"/>
            <a:ext cx="1188000" cy="186681"/>
          </a:xfrm>
          <a:prstGeom prst="rect">
            <a:avLst/>
          </a:prstGeom>
        </p:spPr>
      </p:pic>
      <p:pic>
        <p:nvPicPr>
          <p:cNvPr id="9" name="Immagine 8">
            <a:extLst>
              <a:ext uri="{FF2B5EF4-FFF2-40B4-BE49-F238E27FC236}">
                <a16:creationId xmlns:a16="http://schemas.microsoft.com/office/drawing/2014/main" id="{5390190D-00B4-76E0-1D22-F02A770C76D0}"/>
              </a:ext>
            </a:extLst>
          </p:cNvPr>
          <p:cNvPicPr>
            <a:picLocks noChangeAspect="1"/>
          </p:cNvPicPr>
          <p:nvPr/>
        </p:nvPicPr>
        <p:blipFill>
          <a:blip r:embed="rId3"/>
          <a:stretch>
            <a:fillRect/>
          </a:stretch>
        </p:blipFill>
        <p:spPr>
          <a:xfrm>
            <a:off x="455586" y="4377541"/>
            <a:ext cx="1188000" cy="253378"/>
          </a:xfrm>
          <a:prstGeom prst="rect">
            <a:avLst/>
          </a:prstGeom>
        </p:spPr>
      </p:pic>
      <p:pic>
        <p:nvPicPr>
          <p:cNvPr id="10" name="Immagine 9" descr="Immagine che contiene Carattere, Elementi grafici, testo, logo&#10;&#10;Il contenuto generato dall'IA potrebbe non essere corretto.">
            <a:extLst>
              <a:ext uri="{FF2B5EF4-FFF2-40B4-BE49-F238E27FC236}">
                <a16:creationId xmlns:a16="http://schemas.microsoft.com/office/drawing/2014/main" id="{E1D75AA7-6279-FF70-7AC8-8B0D4A8647B9}"/>
              </a:ext>
            </a:extLst>
          </p:cNvPr>
          <p:cNvPicPr>
            <a:picLocks noChangeAspect="1"/>
          </p:cNvPicPr>
          <p:nvPr/>
        </p:nvPicPr>
        <p:blipFill>
          <a:blip r:embed="rId4"/>
          <a:stretch>
            <a:fillRect/>
          </a:stretch>
        </p:blipFill>
        <p:spPr>
          <a:xfrm>
            <a:off x="506390" y="5025321"/>
            <a:ext cx="1086391" cy="612000"/>
          </a:xfrm>
          <a:prstGeom prst="rect">
            <a:avLst/>
          </a:prstGeom>
        </p:spPr>
      </p:pic>
      <p:pic>
        <p:nvPicPr>
          <p:cNvPr id="11" name="Immagine 10" descr="Immagine che contiene Carattere, Elementi grafici, grafica, logo&#10;&#10;Il contenuto generato dall'IA potrebbe non essere corretto.">
            <a:extLst>
              <a:ext uri="{FF2B5EF4-FFF2-40B4-BE49-F238E27FC236}">
                <a16:creationId xmlns:a16="http://schemas.microsoft.com/office/drawing/2014/main" id="{DB3F7478-8B56-9FDC-6CCE-3CF97B09FF78}"/>
              </a:ext>
            </a:extLst>
          </p:cNvPr>
          <p:cNvPicPr>
            <a:picLocks noChangeAspect="1"/>
          </p:cNvPicPr>
          <p:nvPr/>
        </p:nvPicPr>
        <p:blipFill>
          <a:blip r:embed="rId5"/>
          <a:stretch>
            <a:fillRect/>
          </a:stretch>
        </p:blipFill>
        <p:spPr>
          <a:xfrm>
            <a:off x="455586" y="7036805"/>
            <a:ext cx="1188000" cy="231104"/>
          </a:xfrm>
          <a:prstGeom prst="rect">
            <a:avLst/>
          </a:prstGeom>
        </p:spPr>
      </p:pic>
      <p:pic>
        <p:nvPicPr>
          <p:cNvPr id="12" name="Immagine 11" descr="Immagine che contiene logo, testo, simbolo, Elementi grafici&#10;&#10;Il contenuto generato dall'IA potrebbe non essere corretto.">
            <a:extLst>
              <a:ext uri="{FF2B5EF4-FFF2-40B4-BE49-F238E27FC236}">
                <a16:creationId xmlns:a16="http://schemas.microsoft.com/office/drawing/2014/main" id="{823DB040-1E67-42C9-0366-1FF460158349}"/>
              </a:ext>
            </a:extLst>
          </p:cNvPr>
          <p:cNvPicPr>
            <a:picLocks noChangeAspect="1"/>
          </p:cNvPicPr>
          <p:nvPr/>
        </p:nvPicPr>
        <p:blipFill>
          <a:blip r:embed="rId6"/>
          <a:srcRect t="13155" b="17816"/>
          <a:stretch>
            <a:fillRect/>
          </a:stretch>
        </p:blipFill>
        <p:spPr>
          <a:xfrm>
            <a:off x="455586" y="7457142"/>
            <a:ext cx="1188000" cy="461284"/>
          </a:xfrm>
          <a:prstGeom prst="rect">
            <a:avLst/>
          </a:prstGeom>
        </p:spPr>
      </p:pic>
      <p:pic>
        <p:nvPicPr>
          <p:cNvPr id="13" name="Immagine 12" descr="Immagine che contiene nero, oscurità&#10;&#10;Il contenuto generato dall'IA potrebbe non essere corretto.">
            <a:extLst>
              <a:ext uri="{FF2B5EF4-FFF2-40B4-BE49-F238E27FC236}">
                <a16:creationId xmlns:a16="http://schemas.microsoft.com/office/drawing/2014/main" id="{67E6B17C-E1A6-8E52-4C71-3A438934BC0A}"/>
              </a:ext>
            </a:extLst>
          </p:cNvPr>
          <p:cNvPicPr>
            <a:picLocks noChangeAspect="1"/>
          </p:cNvPicPr>
          <p:nvPr/>
        </p:nvPicPr>
        <p:blipFill>
          <a:blip r:embed="rId7"/>
          <a:stretch>
            <a:fillRect/>
          </a:stretch>
        </p:blipFill>
        <p:spPr>
          <a:xfrm>
            <a:off x="455586" y="6484611"/>
            <a:ext cx="1188000" cy="212553"/>
          </a:xfrm>
          <a:prstGeom prst="rect">
            <a:avLst/>
          </a:prstGeom>
        </p:spPr>
      </p:pic>
      <p:pic>
        <p:nvPicPr>
          <p:cNvPr id="14" name="Immagine 13" descr="Immagine che contiene testo, Carattere, Elementi grafici, grafica&#10;&#10;Il contenuto generato dall'IA potrebbe non essere corretto.">
            <a:extLst>
              <a:ext uri="{FF2B5EF4-FFF2-40B4-BE49-F238E27FC236}">
                <a16:creationId xmlns:a16="http://schemas.microsoft.com/office/drawing/2014/main" id="{EEC15B4E-D143-2381-AFE2-748437220E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892" y="3550654"/>
            <a:ext cx="879388" cy="360000"/>
          </a:xfrm>
          <a:prstGeom prst="rect">
            <a:avLst/>
          </a:prstGeom>
        </p:spPr>
      </p:pic>
    </p:spTree>
    <p:extLst>
      <p:ext uri="{BB962C8B-B14F-4D97-AF65-F5344CB8AC3E}">
        <p14:creationId xmlns:p14="http://schemas.microsoft.com/office/powerpoint/2010/main" val="328383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EB3A040F-DB7F-4630-88EE-DDA9213C8DF3}"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7</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4128476086"/>
              </p:ext>
            </p:extLst>
          </p:nvPr>
        </p:nvGraphicFramePr>
        <p:xfrm>
          <a:off x="387000" y="2556475"/>
          <a:ext cx="6084001" cy="587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Ammortizzatore TTX 36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1429,00 €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 TTX NH</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1800,00 €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Ammortizzatore S46</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1440,00 €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540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Cartuccia Misano EVO/EVO2</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633,00 €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Cartuccia FGK</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1320,00 €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540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Cartuccia FKR</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2120,00 €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540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Ammortizzatore di sterzo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a:solidFill>
                            <a:schemeClr val="tx1"/>
                          </a:solidFill>
                          <a:latin typeface="Helvetica" panose="020B0604020202020204" pitchFamily="34" charset="0"/>
                          <a:ea typeface="+mn-ea"/>
                          <a:cs typeface="Helvetica" panose="020B0604020202020204" pitchFamily="34" charset="0"/>
                        </a:rPr>
                        <a:t>407,00 €</a:t>
                      </a:r>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540000">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Sospensioni approvate CIV Superbike</a:t>
            </a:r>
          </a:p>
        </p:txBody>
      </p:sp>
      <p:grpSp>
        <p:nvGrpSpPr>
          <p:cNvPr id="9" name="Gruppo 8">
            <a:extLst>
              <a:ext uri="{FF2B5EF4-FFF2-40B4-BE49-F238E27FC236}">
                <a16:creationId xmlns:a16="http://schemas.microsoft.com/office/drawing/2014/main" id="{240E6A2C-0855-0250-A6A8-FB2D9B8591FB}"/>
              </a:ext>
            </a:extLst>
          </p:cNvPr>
          <p:cNvGrpSpPr/>
          <p:nvPr/>
        </p:nvGrpSpPr>
        <p:grpSpPr>
          <a:xfrm>
            <a:off x="844558" y="2635214"/>
            <a:ext cx="5168883" cy="798896"/>
            <a:chOff x="1018824" y="2635214"/>
            <a:chExt cx="5168883" cy="798896"/>
          </a:xfrm>
        </p:grpSpPr>
        <p:pic>
          <p:nvPicPr>
            <p:cNvPr id="7" name="Immagine 6" descr="Immagine che contiene Carattere, logo, Elementi grafici, simbolo&#10;&#10;Il contenuto generato dall'IA potrebbe non essere corretto.">
              <a:extLst>
                <a:ext uri="{FF2B5EF4-FFF2-40B4-BE49-F238E27FC236}">
                  <a16:creationId xmlns:a16="http://schemas.microsoft.com/office/drawing/2014/main" id="{76E4F605-E608-BF3D-7730-7378E406601D}"/>
                </a:ext>
              </a:extLst>
            </p:cNvPr>
            <p:cNvPicPr>
              <a:picLocks noChangeAspect="1"/>
            </p:cNvPicPr>
            <p:nvPr/>
          </p:nvPicPr>
          <p:blipFill>
            <a:blip r:embed="rId2">
              <a:extLst>
                <a:ext uri="{28A0092B-C50C-407E-A947-70E740481C1C}">
                  <a14:useLocalDpi xmlns:a14="http://schemas.microsoft.com/office/drawing/2010/main" val="0"/>
                </a:ext>
              </a:extLst>
            </a:blip>
            <a:srcRect t="21245" b="18778"/>
            <a:stretch>
              <a:fillRect/>
            </a:stretch>
          </p:blipFill>
          <p:spPr>
            <a:xfrm>
              <a:off x="1018824" y="2635214"/>
              <a:ext cx="2368000" cy="798896"/>
            </a:xfrm>
            <a:prstGeom prst="rect">
              <a:avLst/>
            </a:prstGeom>
          </p:spPr>
        </p:pic>
        <p:pic>
          <p:nvPicPr>
            <p:cNvPr id="8" name="Immagine 7" descr="Immagine che contiene Elementi grafici, Carattere, logo, grafica&#10;&#10;Il contenuto generato dall'IA potrebbe non essere corretto.">
              <a:extLst>
                <a:ext uri="{FF2B5EF4-FFF2-40B4-BE49-F238E27FC236}">
                  <a16:creationId xmlns:a16="http://schemas.microsoft.com/office/drawing/2014/main" id="{88A99391-033C-C833-8154-62FD78154001}"/>
                </a:ext>
              </a:extLst>
            </p:cNvPr>
            <p:cNvPicPr>
              <a:picLocks noChangeAspect="1"/>
            </p:cNvPicPr>
            <p:nvPr/>
          </p:nvPicPr>
          <p:blipFill>
            <a:blip r:embed="rId3"/>
            <a:stretch>
              <a:fillRect/>
            </a:stretch>
          </p:blipFill>
          <p:spPr>
            <a:xfrm>
              <a:off x="3558147" y="2674662"/>
              <a:ext cx="2629560" cy="720000"/>
            </a:xfrm>
            <a:prstGeom prst="rect">
              <a:avLst/>
            </a:prstGeom>
          </p:spPr>
        </p:pic>
      </p:grpSp>
    </p:spTree>
    <p:extLst>
      <p:ext uri="{BB962C8B-B14F-4D97-AF65-F5344CB8AC3E}">
        <p14:creationId xmlns:p14="http://schemas.microsoft.com/office/powerpoint/2010/main" val="364406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DF66E48A-CBAE-4079-9001-725411BC4AD3}"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8</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250563141"/>
              </p:ext>
            </p:extLst>
          </p:nvPr>
        </p:nvGraphicFramePr>
        <p:xfrm>
          <a:off x="387000" y="2556475"/>
          <a:ext cx="6084001" cy="587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Cartuccia ERH</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err="1">
                          <a:solidFill>
                            <a:schemeClr val="tx1"/>
                          </a:solidFill>
                          <a:latin typeface="Helvetica" panose="020B0604020202020204" pitchFamily="34" charset="0"/>
                          <a:ea typeface="+mn-ea"/>
                          <a:cs typeface="Helvetica" panose="020B0604020202020204" pitchFamily="34" charset="0"/>
                        </a:rPr>
                        <a:t>xxxxxERHxxxx</a:t>
                      </a:r>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2324,00 €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540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Cartuccia EBH</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err="1">
                          <a:solidFill>
                            <a:schemeClr val="tx1"/>
                          </a:solidFill>
                          <a:latin typeface="Helvetica" panose="020B0604020202020204" pitchFamily="34" charset="0"/>
                          <a:ea typeface="+mn-ea"/>
                          <a:cs typeface="Helvetica" panose="020B0604020202020204" pitchFamily="34" charset="0"/>
                        </a:rPr>
                        <a:t>xxxxxEBHxxxx</a:t>
                      </a:r>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1886,50 €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540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Ammortizzatore XXZ</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xxxxxXXZB1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1644,00 €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540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Ammortizzatore XXZ</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xxxxxXXZ31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1295,50 €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Ammortizzatore XXZ</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xxxxxXXZ31V2</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1295,50 €</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540000">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540000">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540000">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endParaRPr lang="it-IT" sz="12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Sospensioni approvate CIV Superbike</a:t>
            </a:r>
          </a:p>
        </p:txBody>
      </p:sp>
      <p:pic>
        <p:nvPicPr>
          <p:cNvPr id="11" name="Immagine 10" descr="Immagine che contiene Carattere, Elementi grafici, testo, logo&#10;&#10;Il contenuto generato dall'IA potrebbe non essere corretto.">
            <a:extLst>
              <a:ext uri="{FF2B5EF4-FFF2-40B4-BE49-F238E27FC236}">
                <a16:creationId xmlns:a16="http://schemas.microsoft.com/office/drawing/2014/main" id="{4DD685B4-7676-B3C8-FDB6-FD36488B2EF3}"/>
              </a:ext>
            </a:extLst>
          </p:cNvPr>
          <p:cNvPicPr>
            <a:picLocks noChangeAspect="1"/>
          </p:cNvPicPr>
          <p:nvPr/>
        </p:nvPicPr>
        <p:blipFill>
          <a:blip r:embed="rId2">
            <a:extLst>
              <a:ext uri="{28A0092B-C50C-407E-A947-70E740481C1C}">
                <a14:useLocalDpi xmlns:a14="http://schemas.microsoft.com/office/drawing/2010/main" val="0"/>
              </a:ext>
            </a:extLst>
          </a:blip>
          <a:srcRect t="10163" b="7670"/>
          <a:stretch>
            <a:fillRect/>
          </a:stretch>
        </p:blipFill>
        <p:spPr>
          <a:xfrm>
            <a:off x="2050032" y="2623852"/>
            <a:ext cx="2757936" cy="828000"/>
          </a:xfrm>
          <a:prstGeom prst="rect">
            <a:avLst/>
          </a:prstGeom>
        </p:spPr>
      </p:pic>
    </p:spTree>
    <p:extLst>
      <p:ext uri="{BB962C8B-B14F-4D97-AF65-F5344CB8AC3E}">
        <p14:creationId xmlns:p14="http://schemas.microsoft.com/office/powerpoint/2010/main" val="344727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76222361-E5F9-926E-41E1-EBBA9DF4A41F}"/>
              </a:ext>
            </a:extLst>
          </p:cNvPr>
          <p:cNvSpPr>
            <a:spLocks noGrp="1"/>
          </p:cNvSpPr>
          <p:nvPr>
            <p:ph type="dt" sz="half" idx="10"/>
          </p:nvPr>
        </p:nvSpPr>
        <p:spPr/>
        <p:txBody>
          <a:bodyPr/>
          <a:lstStyle/>
          <a:p>
            <a:fld id="{E94B4202-3EEE-41ED-9095-0ECA6B9A2727}" type="datetime1">
              <a:rPr lang="it-IT" smtClean="0"/>
              <a:t>10/04/2026</a:t>
            </a:fld>
            <a:endParaRPr lang="it-IT"/>
          </a:p>
        </p:txBody>
      </p:sp>
      <p:sp>
        <p:nvSpPr>
          <p:cNvPr id="5" name="Segnaposto piè di pagina 4">
            <a:extLst>
              <a:ext uri="{FF2B5EF4-FFF2-40B4-BE49-F238E27FC236}">
                <a16:creationId xmlns:a16="http://schemas.microsoft.com/office/drawing/2014/main" id="{7DCCE395-8543-2A0F-3554-E1D2B64460F1}"/>
              </a:ext>
            </a:extLst>
          </p:cNvPr>
          <p:cNvSpPr>
            <a:spLocks noGrp="1"/>
          </p:cNvSpPr>
          <p:nvPr>
            <p:ph type="ftr" sz="quarter" idx="11"/>
          </p:nvPr>
        </p:nvSpPr>
        <p:spPr/>
        <p:txBody>
          <a:bodyPr/>
          <a:lstStyle/>
          <a:p>
            <a:r>
              <a:rPr lang="it-IT"/>
              <a:t>Rev. 4</a:t>
            </a:r>
          </a:p>
        </p:txBody>
      </p:sp>
      <p:sp>
        <p:nvSpPr>
          <p:cNvPr id="6" name="Segnaposto numero diapositiva 5">
            <a:extLst>
              <a:ext uri="{FF2B5EF4-FFF2-40B4-BE49-F238E27FC236}">
                <a16:creationId xmlns:a16="http://schemas.microsoft.com/office/drawing/2014/main" id="{C4B87586-D841-94B7-D010-AA9BDF7F9625}"/>
              </a:ext>
            </a:extLst>
          </p:cNvPr>
          <p:cNvSpPr>
            <a:spLocks noGrp="1"/>
          </p:cNvSpPr>
          <p:nvPr>
            <p:ph type="sldNum" sz="quarter" idx="12"/>
          </p:nvPr>
        </p:nvSpPr>
        <p:spPr/>
        <p:txBody>
          <a:bodyPr/>
          <a:lstStyle/>
          <a:p>
            <a:fld id="{C29B42EB-9613-4C0C-ADFB-B4B95FAEA3CE}" type="slidenum">
              <a:rPr lang="it-IT" smtClean="0"/>
              <a:t>9</a:t>
            </a:fld>
            <a:endParaRPr lang="it-IT"/>
          </a:p>
        </p:txBody>
      </p:sp>
      <p:graphicFrame>
        <p:nvGraphicFramePr>
          <p:cNvPr id="3" name="Tabella 2">
            <a:extLst>
              <a:ext uri="{FF2B5EF4-FFF2-40B4-BE49-F238E27FC236}">
                <a16:creationId xmlns:a16="http://schemas.microsoft.com/office/drawing/2014/main" id="{B4102984-A767-61E5-59FC-ECD0E2BDFFF8}"/>
              </a:ext>
            </a:extLst>
          </p:cNvPr>
          <p:cNvGraphicFramePr>
            <a:graphicFrameLocks noGrp="1"/>
          </p:cNvGraphicFramePr>
          <p:nvPr>
            <p:extLst>
              <p:ext uri="{D42A27DB-BD31-4B8C-83A1-F6EECF244321}">
                <p14:modId xmlns:p14="http://schemas.microsoft.com/office/powerpoint/2010/main" val="2218142047"/>
              </p:ext>
            </p:extLst>
          </p:nvPr>
        </p:nvGraphicFramePr>
        <p:xfrm>
          <a:off x="387000" y="2556475"/>
          <a:ext cx="6084001" cy="5873741"/>
        </p:xfrm>
        <a:graphic>
          <a:graphicData uri="http://schemas.openxmlformats.org/drawingml/2006/table">
            <a:tbl>
              <a:tblPr firstRow="1" bandRow="1">
                <a:tableStyleId>{2D5ABB26-0587-4C30-8999-92F81FD0307C}</a:tableStyleId>
              </a:tblPr>
              <a:tblGrid>
                <a:gridCol w="2424572">
                  <a:extLst>
                    <a:ext uri="{9D8B030D-6E8A-4147-A177-3AD203B41FA5}">
                      <a16:colId xmlns:a16="http://schemas.microsoft.com/office/drawing/2014/main" val="3709011879"/>
                    </a:ext>
                  </a:extLst>
                </a:gridCol>
                <a:gridCol w="2424572">
                  <a:extLst>
                    <a:ext uri="{9D8B030D-6E8A-4147-A177-3AD203B41FA5}">
                      <a16:colId xmlns:a16="http://schemas.microsoft.com/office/drawing/2014/main" val="1620310175"/>
                    </a:ext>
                  </a:extLst>
                </a:gridCol>
                <a:gridCol w="1234857">
                  <a:extLst>
                    <a:ext uri="{9D8B030D-6E8A-4147-A177-3AD203B41FA5}">
                      <a16:colId xmlns:a16="http://schemas.microsoft.com/office/drawing/2014/main" val="3259560755"/>
                    </a:ext>
                  </a:extLst>
                </a:gridCol>
              </a:tblGrid>
              <a:tr h="936000">
                <a:tc gridSpan="3">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pPr algn="ctr"/>
                      <a:endParaRPr lang="it-IT" sz="1100" dirty="0">
                        <a:solidFill>
                          <a:schemeClr val="bg1"/>
                        </a:solidFill>
                        <a:latin typeface="Aharoni" panose="02010803020104030203" pitchFamily="2" charset="-79"/>
                        <a:cs typeface="Aharoni" panose="02010803020104030203" pitchFamily="2" charset="-79"/>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01126816"/>
                  </a:ext>
                </a:extLst>
              </a:tr>
              <a:tr h="617741">
                <a:tc>
                  <a:txBody>
                    <a:bodyPr/>
                    <a:lstStyle/>
                    <a:p>
                      <a:pPr algn="ctr"/>
                      <a:r>
                        <a:rPr lang="it-IT" sz="1200" dirty="0">
                          <a:solidFill>
                            <a:schemeClr val="bg1"/>
                          </a:solidFill>
                          <a:latin typeface="Aharoni" panose="02010803020104030203" pitchFamily="2" charset="-79"/>
                          <a:cs typeface="Aharoni" panose="02010803020104030203" pitchFamily="2" charset="-79"/>
                        </a:rPr>
                        <a:t>Prodotto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Codice</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it-IT" sz="1200" dirty="0">
                          <a:solidFill>
                            <a:schemeClr val="bg1"/>
                          </a:solidFill>
                          <a:latin typeface="Aharoni" panose="02010803020104030203" pitchFamily="2" charset="-79"/>
                          <a:cs typeface="Aharoni" panose="02010803020104030203" pitchFamily="2" charset="-79"/>
                        </a:rPr>
                        <a:t>Prezzo </a:t>
                      </a:r>
                      <a:br>
                        <a:rPr lang="it-IT" sz="1200" dirty="0">
                          <a:solidFill>
                            <a:schemeClr val="bg1"/>
                          </a:solidFill>
                          <a:latin typeface="Aharoni" panose="02010803020104030203" pitchFamily="2" charset="-79"/>
                          <a:cs typeface="Aharoni" panose="02010803020104030203" pitchFamily="2" charset="-79"/>
                        </a:rPr>
                      </a:br>
                      <a:r>
                        <a:rPr lang="it-IT" sz="1200" dirty="0">
                          <a:solidFill>
                            <a:schemeClr val="bg1"/>
                          </a:solidFill>
                          <a:latin typeface="Aharoni" panose="02010803020104030203" pitchFamily="2" charset="-79"/>
                          <a:cs typeface="Aharoni" panose="02010803020104030203" pitchFamily="2" charset="-79"/>
                        </a:rPr>
                        <a:t>(IVA Esclusa)</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852651821"/>
                  </a:ext>
                </a:extLst>
              </a:tr>
              <a:tr h="540000">
                <a:tc>
                  <a:txBody>
                    <a:bodyPr/>
                    <a:lstStyle/>
                    <a:p>
                      <a:pPr algn="ctr"/>
                      <a:r>
                        <a:rPr lang="it-IT" sz="1200" b="1" dirty="0">
                          <a:latin typeface="Helvetica" panose="020B0604020202020204" pitchFamily="34" charset="0"/>
                          <a:cs typeface="Helvetica" panose="020B0604020202020204" pitchFamily="34" charset="0"/>
                        </a:rPr>
                        <a:t>Ammortizzatore FFX31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******FFX314600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1429,00 €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900264"/>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Ammortizzatore FFXT31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******FXT314600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1379,00 €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22284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Ammortizzatore FSM11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******FSM114600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969,00 €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20201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dirty="0">
                          <a:latin typeface="Helvetica" panose="020B0604020202020204" pitchFamily="34" charset="0"/>
                          <a:cs typeface="Helvetica" panose="020B0604020202020204" pitchFamily="34" charset="0"/>
                        </a:rPr>
                        <a:t>Ammortizzatore FSM31</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******FSM314600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1219,00 €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7416919"/>
                  </a:ext>
                </a:extLst>
              </a:tr>
              <a:tr h="540000">
                <a:tc>
                  <a:txBody>
                    <a:bodyPr/>
                    <a:lstStyle/>
                    <a:p>
                      <a:pPr algn="ctr"/>
                      <a:r>
                        <a:rPr lang="it-IT" sz="1200" b="1" dirty="0">
                          <a:latin typeface="Helvetica" panose="020B0604020202020204" pitchFamily="34" charset="0"/>
                          <a:cs typeface="Helvetica" panose="020B0604020202020204" pitchFamily="34" charset="0"/>
                        </a:rPr>
                        <a:t>Cartuccia idraulica P.ZERO</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******CRTZ00000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1400,00 €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9491843"/>
                  </a:ext>
                </a:extLst>
              </a:tr>
              <a:tr h="540000">
                <a:tc>
                  <a:txBody>
                    <a:bodyPr/>
                    <a:lstStyle/>
                    <a:p>
                      <a:pPr algn="ctr"/>
                      <a:r>
                        <a:rPr lang="it-IT" sz="1200" b="1" dirty="0">
                          <a:latin typeface="Helvetica" panose="020B0604020202020204" pitchFamily="34" charset="0"/>
                          <a:cs typeface="Helvetica" panose="020B0604020202020204" pitchFamily="34" charset="0"/>
                        </a:rPr>
                        <a:t>KIT Cartucce complete Stealth</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r>
                        <a:rPr lang="it-IT" sz="1200" b="1" kern="1200" dirty="0">
                          <a:solidFill>
                            <a:schemeClr val="tx1"/>
                          </a:solidFill>
                          <a:latin typeface="Helvetica" panose="020B0604020202020204" pitchFamily="34" charset="0"/>
                          <a:ea typeface="+mn-ea"/>
                          <a:cs typeface="Helvetica" panose="020B0604020202020204" pitchFamily="34" charset="0"/>
                        </a:rPr>
                        <a:t>******CRTSTEA00</a:t>
                      </a: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Helvetica" panose="020B0604020202020204" pitchFamily="34" charset="0"/>
                          <a:ea typeface="+mn-ea"/>
                          <a:cs typeface="Helvetica" panose="020B0604020202020204" pitchFamily="34" charset="0"/>
                        </a:rPr>
                        <a:t>585,00 €</a:t>
                      </a:r>
                      <a:br>
                        <a:rPr lang="it-IT" sz="1100" b="1" kern="1200" dirty="0">
                          <a:solidFill>
                            <a:schemeClr val="tx1"/>
                          </a:solidFill>
                          <a:latin typeface="Helvetica" panose="020B0604020202020204" pitchFamily="34" charset="0"/>
                          <a:ea typeface="+mn-ea"/>
                          <a:cs typeface="Helvetica" panose="020B0604020202020204" pitchFamily="34" charset="0"/>
                        </a:rPr>
                      </a:br>
                      <a:r>
                        <a:rPr lang="it-IT" sz="800" b="1" kern="1200" dirty="0">
                          <a:solidFill>
                            <a:schemeClr val="tx1"/>
                          </a:solidFill>
                          <a:latin typeface="Helvetica" panose="020B0604020202020204" pitchFamily="34" charset="0"/>
                          <a:ea typeface="+mn-ea"/>
                          <a:cs typeface="Helvetica" panose="020B0604020202020204" pitchFamily="34" charset="0"/>
                        </a:rPr>
                        <a:t>(TBC)</a:t>
                      </a:r>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007115"/>
                  </a:ext>
                </a:extLst>
              </a:tr>
              <a:tr h="540000">
                <a:tc>
                  <a:txBody>
                    <a:bodyPr/>
                    <a:lstStyle/>
                    <a:p>
                      <a:pPr marL="0" algn="ctr" defTabSz="685800" rtl="0" eaLnBrk="1" latinLnBrk="0" hangingPunct="1"/>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latinLnBrk="0" hangingPunct="1"/>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2768340"/>
                  </a:ext>
                </a:extLst>
              </a:tr>
              <a:tr h="540000">
                <a:tc>
                  <a:txBody>
                    <a:bodyPr/>
                    <a:lstStyle/>
                    <a:p>
                      <a:pPr marL="0" algn="ctr" defTabSz="685800" rtl="0" eaLnBrk="1" latinLnBrk="0" hangingPunct="1"/>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00" rtl="0" eaLnBrk="1" latinLnBrk="0" hangingPunct="1"/>
                      <a:endParaRPr lang="it-IT" sz="1100" b="1" kern="1200" dirty="0">
                        <a:solidFill>
                          <a:schemeClr val="tx1"/>
                        </a:solidFill>
                        <a:latin typeface="Helvetica" panose="020B0604020202020204" pitchFamily="34" charset="0"/>
                        <a:ea typeface="+mn-ea"/>
                        <a:cs typeface="Helvetica" panose="020B0604020202020204" pitchFamily="34" charset="0"/>
                      </a:endParaRPr>
                    </a:p>
                  </a:txBody>
                  <a:tcPr marL="41791" marR="41791" marT="20896" marB="208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673592"/>
                  </a:ext>
                </a:extLst>
              </a:tr>
            </a:tbl>
          </a:graphicData>
        </a:graphic>
      </p:graphicFrame>
      <p:sp>
        <p:nvSpPr>
          <p:cNvPr id="2" name="Titolo 1">
            <a:extLst>
              <a:ext uri="{FF2B5EF4-FFF2-40B4-BE49-F238E27FC236}">
                <a16:creationId xmlns:a16="http://schemas.microsoft.com/office/drawing/2014/main" id="{08096373-8957-BD7F-DCE1-B776F7E2A915}"/>
              </a:ext>
            </a:extLst>
          </p:cNvPr>
          <p:cNvSpPr txBox="1">
            <a:spLocks/>
          </p:cNvSpPr>
          <p:nvPr/>
        </p:nvSpPr>
        <p:spPr>
          <a:xfrm>
            <a:off x="471488" y="1765193"/>
            <a:ext cx="5915024" cy="643920"/>
          </a:xfrm>
          <a:prstGeom prst="rect">
            <a:avLst/>
          </a:prstGeom>
        </p:spPr>
        <p:txBody>
          <a:bodyPr anchor="b">
            <a:normAutofit fontScale="7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it-IT" sz="3200" dirty="0">
                <a:solidFill>
                  <a:schemeClr val="accent1">
                    <a:lumMod val="50000"/>
                  </a:schemeClr>
                </a:solidFill>
                <a:latin typeface="Aharoni" panose="020F0502020204030204" pitchFamily="2" charset="-79"/>
                <a:cs typeface="Aharoni" panose="020F0502020204030204" pitchFamily="2" charset="-79"/>
              </a:rPr>
              <a:t>Sospensioni approvate CIV Superbike</a:t>
            </a:r>
          </a:p>
        </p:txBody>
      </p:sp>
      <p:pic>
        <p:nvPicPr>
          <p:cNvPr id="16" name="Immagine 15" descr="Immagine che contiene Carattere, Elementi grafici, logo, simbolo&#10;&#10;Il contenuto generato dall'IA potrebbe non essere corretto.">
            <a:extLst>
              <a:ext uri="{FF2B5EF4-FFF2-40B4-BE49-F238E27FC236}">
                <a16:creationId xmlns:a16="http://schemas.microsoft.com/office/drawing/2014/main" id="{8A94E3D4-F9FD-E5E2-5C4E-636F47B25339}"/>
              </a:ext>
            </a:extLst>
          </p:cNvPr>
          <p:cNvPicPr>
            <a:picLocks noChangeAspect="1"/>
          </p:cNvPicPr>
          <p:nvPr/>
        </p:nvPicPr>
        <p:blipFill>
          <a:blip r:embed="rId2">
            <a:extLst>
              <a:ext uri="{28A0092B-C50C-407E-A947-70E740481C1C}">
                <a14:useLocalDpi xmlns:a14="http://schemas.microsoft.com/office/drawing/2010/main" val="0"/>
              </a:ext>
            </a:extLst>
          </a:blip>
          <a:srcRect t="13644" b="17375"/>
          <a:stretch>
            <a:fillRect/>
          </a:stretch>
        </p:blipFill>
        <p:spPr>
          <a:xfrm>
            <a:off x="2128592" y="2643103"/>
            <a:ext cx="2600816" cy="744990"/>
          </a:xfrm>
          <a:prstGeom prst="rect">
            <a:avLst/>
          </a:prstGeom>
        </p:spPr>
      </p:pic>
    </p:spTree>
    <p:extLst>
      <p:ext uri="{BB962C8B-B14F-4D97-AF65-F5344CB8AC3E}">
        <p14:creationId xmlns:p14="http://schemas.microsoft.com/office/powerpoint/2010/main" val="370428705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i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2578</TotalTime>
  <Words>1963</Words>
  <Application>Microsoft Office PowerPoint</Application>
  <PresentationFormat>A4 (21x29,7 cm)</PresentationFormat>
  <Paragraphs>608</Paragraphs>
  <Slides>23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23</vt:i4>
      </vt:variant>
    </vt:vector>
  </HeadingPairs>
  <TitlesOfParts>
    <vt:vector size="29" baseType="lpstr">
      <vt:lpstr>Aharoni</vt:lpstr>
      <vt:lpstr>Aptos</vt:lpstr>
      <vt:lpstr>Aptos Display</vt:lpstr>
      <vt:lpstr>Arial</vt:lpstr>
      <vt:lpstr>Helvetica</vt:lpstr>
      <vt:lpstr>Tema di Office</vt:lpstr>
      <vt:lpstr>DASBK</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gianluca aquilia</dc:creator>
  <cp:lastModifiedBy>gianluca aquilia</cp:lastModifiedBy>
  <cp:revision>116</cp:revision>
  <cp:lastPrinted>2026-02-17T09:15:18Z</cp:lastPrinted>
  <dcterms:created xsi:type="dcterms:W3CDTF">2026-01-14T12:17:20Z</dcterms:created>
  <dcterms:modified xsi:type="dcterms:W3CDTF">2026-04-10T08:12:48Z</dcterms:modified>
</cp:coreProperties>
</file>